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9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media/image50.jpg" ContentType="image/jpeg"/>
  <Override PartName="/ppt/media/image53.jpg" ContentType="image/jpeg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2" r:id="rId1"/>
  </p:sldMasterIdLst>
  <p:notesMasterIdLst>
    <p:notesMasterId r:id="rId64"/>
  </p:notesMasterIdLst>
  <p:handoutMasterIdLst>
    <p:handoutMasterId r:id="rId65"/>
  </p:handoutMasterIdLst>
  <p:sldIdLst>
    <p:sldId id="511" r:id="rId2"/>
    <p:sldId id="266" r:id="rId3"/>
    <p:sldId id="267" r:id="rId4"/>
    <p:sldId id="505" r:id="rId5"/>
    <p:sldId id="506" r:id="rId6"/>
    <p:sldId id="423" r:id="rId7"/>
    <p:sldId id="507" r:id="rId8"/>
    <p:sldId id="478" r:id="rId9"/>
    <p:sldId id="424" r:id="rId10"/>
    <p:sldId id="426" r:id="rId11"/>
    <p:sldId id="508" r:id="rId12"/>
    <p:sldId id="509" r:id="rId13"/>
    <p:sldId id="510" r:id="rId14"/>
    <p:sldId id="428" r:id="rId15"/>
    <p:sldId id="283" r:id="rId16"/>
    <p:sldId id="432" r:id="rId17"/>
    <p:sldId id="512" r:id="rId18"/>
    <p:sldId id="513" r:id="rId19"/>
    <p:sldId id="514" r:id="rId20"/>
    <p:sldId id="515" r:id="rId21"/>
    <p:sldId id="516" r:id="rId22"/>
    <p:sldId id="517" r:id="rId23"/>
    <p:sldId id="474" r:id="rId24"/>
    <p:sldId id="437" r:id="rId25"/>
    <p:sldId id="518" r:id="rId26"/>
    <p:sldId id="440" r:id="rId27"/>
    <p:sldId id="441" r:id="rId28"/>
    <p:sldId id="442" r:id="rId29"/>
    <p:sldId id="519" r:id="rId30"/>
    <p:sldId id="443" r:id="rId31"/>
    <p:sldId id="444" r:id="rId32"/>
    <p:sldId id="445" r:id="rId33"/>
    <p:sldId id="446" r:id="rId34"/>
    <p:sldId id="447" r:id="rId35"/>
    <p:sldId id="449" r:id="rId36"/>
    <p:sldId id="450" r:id="rId37"/>
    <p:sldId id="452" r:id="rId38"/>
    <p:sldId id="453" r:id="rId39"/>
    <p:sldId id="454" r:id="rId40"/>
    <p:sldId id="455" r:id="rId41"/>
    <p:sldId id="456" r:id="rId42"/>
    <p:sldId id="457" r:id="rId43"/>
    <p:sldId id="496" r:id="rId44"/>
    <p:sldId id="497" r:id="rId45"/>
    <p:sldId id="498" r:id="rId46"/>
    <p:sldId id="499" r:id="rId47"/>
    <p:sldId id="500" r:id="rId48"/>
    <p:sldId id="502" r:id="rId49"/>
    <p:sldId id="520" r:id="rId50"/>
    <p:sldId id="459" r:id="rId51"/>
    <p:sldId id="503" r:id="rId52"/>
    <p:sldId id="461" r:id="rId53"/>
    <p:sldId id="521" r:id="rId54"/>
    <p:sldId id="504" r:id="rId55"/>
    <p:sldId id="485" r:id="rId56"/>
    <p:sldId id="523" r:id="rId57"/>
    <p:sldId id="524" r:id="rId58"/>
    <p:sldId id="525" r:id="rId59"/>
    <p:sldId id="489" r:id="rId60"/>
    <p:sldId id="490" r:id="rId61"/>
    <p:sldId id="491" r:id="rId62"/>
    <p:sldId id="492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898989"/>
    <a:srgbClr val="FF0000"/>
    <a:srgbClr val="136BFB"/>
    <a:srgbClr val="FD8F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2276" autoAdjust="0"/>
  </p:normalViewPr>
  <p:slideViewPr>
    <p:cSldViewPr snapToGrid="0" snapToObjects="1">
      <p:cViewPr varScale="1">
        <p:scale>
          <a:sx n="107" d="100"/>
          <a:sy n="107" d="100"/>
        </p:scale>
        <p:origin x="68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-20268"/>
    </p:cViewPr>
  </p:sorterViewPr>
  <p:notesViewPr>
    <p:cSldViewPr snapToGrid="0" snapToObjects="1">
      <p:cViewPr varScale="1">
        <p:scale>
          <a:sx n="88" d="100"/>
          <a:sy n="88" d="100"/>
        </p:scale>
        <p:origin x="38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2D7E9-984F-4A6B-9FB3-05715705BDE3}" type="datetimeFigureOut">
              <a:rPr lang="zh-CN" altLang="en-US" smtClean="0"/>
              <a:t>2018/8/22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D4629-5E79-4BAF-8F43-E760FAFD4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705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20D46-F5E0-BA44-AAEC-1D88908F6D77}" type="datetimeFigureOut">
              <a:t>2018/8/22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517E6-6C30-5E4F-BC54-F62D2B2CF1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20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各位老师同学，大家好。我是来自</a:t>
            </a:r>
            <a:r>
              <a:rPr lang="en-US" altLang="zh-CN" dirty="0" smtClean="0"/>
              <a:t>27</a:t>
            </a:r>
            <a:r>
              <a:rPr lang="zh-CN" altLang="en-US" dirty="0" smtClean="0"/>
              <a:t>组的刘明桓，我今天要讲的是，</a:t>
            </a:r>
            <a:r>
              <a:rPr lang="en-US" altLang="zh-CN" dirty="0" err="1" smtClean="0"/>
              <a:t>DeepRL</a:t>
            </a:r>
            <a:r>
              <a:rPr lang="zh-CN" altLang="en-US" dirty="0" smtClean="0"/>
              <a:t>与星际争霸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409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因此，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Deepmind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与暴雪合作共同推出了星际争霸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的学习环境和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pysc2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接口，提供了一系列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可供我们在星际争霸的环境中进行学习，研究。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67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我们可以看到在这里，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pysc2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给我们提供了一系列的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 map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screen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信息和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minimap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信息，除了这些可视化信息，还包括很多非可视化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的结构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信息。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852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说到这，大家可能以为我们会直接像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AI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一样，做出一个可以在对战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 game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中轻松战胜人类的游戏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。但是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遗憾的告诉大家，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由于游戏场景比较复杂，目前并没有取得太好的效果。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775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但是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我们可以发行，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星际实际上是由一系列的子任务构成。比如，采集资源，建造建筑，训练单位，攻击敌人等等。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那么，我们是不是可以从子任务开始学习呢？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976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因此，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Deepmind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和暴雪推出了一些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minigame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作为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 game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的子任务进行学习。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Minigame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通常是要在限定的时间内来获得更高分数的小任务。他们的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reward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更简单，也更容易学习。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045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这就是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minigame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。以第一个为例，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46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Deepmind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除了给出了相关的开源研究环境，也提出了一些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baseline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方法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323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在这篇论文中他们使用这两种网络来提取特征和输出动作。他们的输入包括刚才看到的一些图像特征，有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前面说到的图像信息，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screen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信息和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minimap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信息，以及一些非空间信息。最后，他们输出空间参数比如位置参数和非空间参数，以及动作的价值。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04828-596B-894F-BBF9-687537B78479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9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他们使用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A3C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的框架训练。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也就是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Actor Critic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的框架包含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Actor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，前者根据当前的状态计算下一步的动作，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则不断更新评判当前动作好坏的值函数。通过这样的不断训练来得到最优策略。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A3C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是通过多个异步的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来进行最终模型的更新。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125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这是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Deepmind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minigame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中的一些结果。可以看到，在一些任务中已经取得了不错的结果。而在其他任务中，比如第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个和第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个任务的表现，距离人类还有不少差距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855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今天的内容我将从这五个方面对我们的工作进行一个梳理。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551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这是目前开源的一些其他方法，包括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年的这些开源的工作。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903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这里是他们的结果，可以看到，表现都没有达到人类标准。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230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于是我们就想，可不可以在这两个任务中取得一点进步呢？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0731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/>
              <a:t>Optimal strategy would be to navigate them simultaneously.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>
                <a:solidFill>
                  <a:srgbClr val="FF0000"/>
                </a:solidFill>
              </a:rPr>
              <a:t>O</a:t>
            </a:r>
            <a:r>
              <a:rPr lang="en-US">
                <a:solidFill>
                  <a:srgbClr val="FF0000"/>
                </a:solidFill>
              </a:rPr>
              <a:t>ptimal collection requir</a:t>
            </a:r>
            <a:r>
              <a:rPr lang="en-US" altLang="zh-CN">
                <a:solidFill>
                  <a:srgbClr val="FF0000"/>
                </a:solidFill>
              </a:rPr>
              <a:t>es</a:t>
            </a:r>
            <a:r>
              <a:rPr lang="en-US">
                <a:solidFill>
                  <a:srgbClr val="FF0000"/>
                </a:solidFill>
              </a:rPr>
              <a:t> both Marine units to be split up and moved independently</a:t>
            </a:r>
            <a:endParaRPr lang="en-US" sz="120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solidFill>
                  <a:srgbClr val="FF0000"/>
                </a:solidFill>
              </a:rPr>
              <a:t>说明一下比较好的策略是什么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04828-596B-894F-BBF9-687537B78479}" type="slidenum"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056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首先对于这个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minigame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，也就是采矿，我们要操控士兵从地图中拾取散落的矿石。每拾得一个矿石，就会获得一个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reward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也就是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分。在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120s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中，我们要争取获得更高的分数。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679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我们首先利用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A2C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框架来复现了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Deepmind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的工作。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A2C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A3C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之间的区别就在于同步更新和异步更新。我们可以看到，我们实际上取得和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Deepmind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差不多的结果。我们先来看下训练的结果。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04828-596B-894F-BBF9-687537B78479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32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放视频。我们可以看到，两个兵相互依偎，一步不离，采集所有矿石。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6844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我们的结果几乎要比人类水平差两倍。从视频中可不可以看出一些端倪呢？两个兵总是一起行动，既不分开，也不独立。是什么原因导致的呢？我们猜想，当前的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reward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只有在踩到矿石时，才会获得，因此并不会引导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agent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向分开的方式发展。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04828-596B-894F-BBF9-687537B78479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289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受到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等人在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FPS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游戏中的工作的启发，他们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将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原本的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win/lose reward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进行了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shapping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，对不同的动作进行不同的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reward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反馈，最后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取得了很好的效果，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也取得了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当届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比赛的冠军。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04828-596B-894F-BBF9-687537B78479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因此，我们也考虑在这个任务中做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reward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shapping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，在原本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reward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的基础上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04828-596B-894F-BBF9-687537B78479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50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首先，我将简单介绍一下强化学习和星际争霸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6371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，我们加入距离的惩罚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，来引导两个兵分开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endParaRPr lang="en-US" altLang="zh-CN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04828-596B-894F-BBF9-687537B78479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53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最后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我们确实取得了更好的效果！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我们看一下改进后的视频。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0867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指出两个兵的距离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7135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/>
              <a:t>Optimal strategy would be to navigate them simultaneously.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>
                <a:solidFill>
                  <a:srgbClr val="FF0000"/>
                </a:solidFill>
              </a:rPr>
              <a:t>O</a:t>
            </a:r>
            <a:r>
              <a:rPr lang="en-US">
                <a:solidFill>
                  <a:srgbClr val="FF0000"/>
                </a:solidFill>
              </a:rPr>
              <a:t>ptimal collection requir</a:t>
            </a:r>
            <a:r>
              <a:rPr lang="en-US" altLang="zh-CN">
                <a:solidFill>
                  <a:srgbClr val="FF0000"/>
                </a:solidFill>
              </a:rPr>
              <a:t>es</a:t>
            </a:r>
            <a:r>
              <a:rPr lang="en-US">
                <a:solidFill>
                  <a:srgbClr val="FF0000"/>
                </a:solidFill>
              </a:rPr>
              <a:t> both Marine units to be split up and moved independently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04828-596B-894F-BBF9-687537B78479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37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难！为什么难？下一页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105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动作空间大：动作 </a:t>
            </a:r>
            <a:r>
              <a:rPr lang="en-US" altLang="zh-CN"/>
              <a:t>+</a:t>
            </a:r>
            <a:r>
              <a:rPr lang="zh-CN" altLang="en-US"/>
              <a:t> 动作参数</a:t>
            </a:r>
            <a:endParaRPr lang="en-US" altLang="zh-CN"/>
          </a:p>
          <a:p>
            <a:endParaRPr lang="en-US"/>
          </a:p>
          <a:p>
            <a:r>
              <a:rPr lang="zh-CN" altLang="en-US"/>
              <a:t>层级化的动作</a:t>
            </a:r>
            <a:endParaRPr lang="en-US" altLang="zh-CN"/>
          </a:p>
          <a:p>
            <a:endParaRPr lang="en-US"/>
          </a:p>
          <a:p>
            <a:r>
              <a:rPr lang="en-US" altLang="zh-CN"/>
              <a:t>---</a:t>
            </a:r>
          </a:p>
          <a:p>
            <a:endParaRPr lang="en-US"/>
          </a:p>
          <a:p>
            <a:r>
              <a:rPr lang="zh-CN" altLang="en-US"/>
              <a:t>现在是底层的动作</a:t>
            </a:r>
            <a:endParaRPr lang="en-US" altLang="zh-CN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04828-596B-894F-BBF9-687537B78479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762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动作空间大：动作 </a:t>
            </a:r>
            <a:r>
              <a:rPr lang="en-US" altLang="zh-CN"/>
              <a:t>+</a:t>
            </a:r>
            <a:r>
              <a:rPr lang="zh-CN" altLang="en-US"/>
              <a:t> 动作参数</a:t>
            </a:r>
            <a:endParaRPr lang="en-US" altLang="zh-CN"/>
          </a:p>
          <a:p>
            <a:endParaRPr lang="en-US"/>
          </a:p>
          <a:p>
            <a:r>
              <a:rPr lang="zh-CN" altLang="en-US"/>
              <a:t>层级化的动作</a:t>
            </a:r>
            <a:endParaRPr lang="en-US" altLang="zh-CN"/>
          </a:p>
          <a:p>
            <a:endParaRPr lang="en-US"/>
          </a:p>
          <a:p>
            <a:r>
              <a:rPr lang="en-US" altLang="zh-CN"/>
              <a:t>---</a:t>
            </a:r>
          </a:p>
          <a:p>
            <a:endParaRPr lang="en-US"/>
          </a:p>
          <a:p>
            <a:r>
              <a:rPr lang="zh-CN" altLang="en-US"/>
              <a:t>现在是底层的动作</a:t>
            </a:r>
            <a:endParaRPr lang="en-US" altLang="zh-CN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04828-596B-894F-BBF9-687537B78479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998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动作空间大：动作 </a:t>
            </a:r>
            <a:r>
              <a:rPr lang="en-US" altLang="zh-CN"/>
              <a:t>+</a:t>
            </a:r>
            <a:r>
              <a:rPr lang="zh-CN" altLang="en-US"/>
              <a:t> 动作参数</a:t>
            </a:r>
            <a:endParaRPr lang="en-US" altLang="zh-CN"/>
          </a:p>
          <a:p>
            <a:endParaRPr lang="en-US"/>
          </a:p>
          <a:p>
            <a:r>
              <a:rPr lang="zh-CN" altLang="en-US"/>
              <a:t>层级化的动作</a:t>
            </a:r>
            <a:endParaRPr lang="en-US" altLang="zh-CN"/>
          </a:p>
          <a:p>
            <a:endParaRPr lang="en-US"/>
          </a:p>
          <a:p>
            <a:r>
              <a:rPr lang="en-US" altLang="zh-CN"/>
              <a:t>---</a:t>
            </a:r>
          </a:p>
          <a:p>
            <a:endParaRPr lang="en-US"/>
          </a:p>
          <a:p>
            <a:r>
              <a:rPr lang="zh-CN" altLang="en-US"/>
              <a:t>现在是底层的动作</a:t>
            </a:r>
            <a:endParaRPr lang="en-US" altLang="zh-CN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04828-596B-894F-BBF9-687537B78479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661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动作空间大：动作 </a:t>
            </a:r>
            <a:r>
              <a:rPr lang="en-US" altLang="zh-CN"/>
              <a:t>+</a:t>
            </a:r>
            <a:r>
              <a:rPr lang="zh-CN" altLang="en-US"/>
              <a:t> 动作参数</a:t>
            </a:r>
            <a:endParaRPr lang="en-US" altLang="zh-CN"/>
          </a:p>
          <a:p>
            <a:endParaRPr lang="en-US"/>
          </a:p>
          <a:p>
            <a:r>
              <a:rPr lang="zh-CN" altLang="en-US"/>
              <a:t>层级化的动作</a:t>
            </a:r>
            <a:endParaRPr lang="en-US" altLang="zh-CN"/>
          </a:p>
          <a:p>
            <a:endParaRPr lang="en-US"/>
          </a:p>
          <a:p>
            <a:r>
              <a:rPr lang="en-US" altLang="zh-CN"/>
              <a:t>---</a:t>
            </a:r>
          </a:p>
          <a:p>
            <a:endParaRPr lang="en-US"/>
          </a:p>
          <a:p>
            <a:r>
              <a:rPr lang="zh-CN" altLang="en-US"/>
              <a:t>现在是底层的动作</a:t>
            </a:r>
            <a:endParaRPr lang="en-US" altLang="zh-CN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04828-596B-894F-BBF9-687537B78479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13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动作空间大：动作 </a:t>
            </a:r>
            <a:r>
              <a:rPr lang="en-US" altLang="zh-CN"/>
              <a:t>+</a:t>
            </a:r>
            <a:r>
              <a:rPr lang="zh-CN" altLang="en-US"/>
              <a:t> 动作参数</a:t>
            </a:r>
            <a:endParaRPr lang="en-US" altLang="zh-CN"/>
          </a:p>
          <a:p>
            <a:endParaRPr lang="en-US"/>
          </a:p>
          <a:p>
            <a:r>
              <a:rPr lang="zh-CN" altLang="en-US"/>
              <a:t>层级化的动作</a:t>
            </a:r>
            <a:endParaRPr lang="en-US" altLang="zh-CN"/>
          </a:p>
          <a:p>
            <a:endParaRPr lang="en-US"/>
          </a:p>
          <a:p>
            <a:r>
              <a:rPr lang="en-US" altLang="zh-CN"/>
              <a:t>---</a:t>
            </a:r>
          </a:p>
          <a:p>
            <a:endParaRPr lang="en-US"/>
          </a:p>
          <a:p>
            <a:r>
              <a:rPr lang="zh-CN" altLang="en-US"/>
              <a:t>现在是底层的动作</a:t>
            </a:r>
            <a:endParaRPr lang="en-US" altLang="zh-CN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04828-596B-894F-BBF9-687537B78479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76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首先用一个简单的图示描述强化学习。智能体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agent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从环境中获得一组观测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，然后选择合适的动作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执行，在环境中执行的结果获得汇报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reward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agent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与环境不断交互，最终学习到最优策略，以获取最大的累积回报。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learning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reinforcement learning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结合后产生了众多的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RL</a:t>
            </a:r>
            <a:r>
              <a:rPr lang="zh-CN" altLang="zh-CN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方法。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3534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729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88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698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427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04828-596B-894F-BBF9-687537B78479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044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02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217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8513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今天讲了什么？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37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现状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960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利用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RL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Deepmind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已经教会了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玩游戏，并在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Atari Game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中取得了超越人类表现的结果；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2116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现状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7890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现状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069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而此后几年的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 Go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，也几乎在围棋中彻底超越了人类；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435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而早早将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Dota2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作为研究重点的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OpenAI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也在前几天碾压了职业选手。那么，我们为什么还要拿星际争霸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作为强化学习的练兵场呢。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481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大家都看到，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OpenAi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Deepmind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这两大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巨头都将游戏作为迈向通用人工智能的必经之路。与围棋相比，它更复杂，也更接近真实情况；作为游戏，它可以提供丰富的数据并能进行大规模的训练；并且，它们都有明确的胜利目标。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911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Dota2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相比，星际争霸的单位更多，决策空间更大，任务也更难。我们获取不到全部的对手信息，并且动作空间巨大；我们需要根据我们的经济来决策资源的采集和扩张与防御，进行多任务的实时决策；此外，游戏的回报是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win/lose reward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，通常需要到游戏结束才能获得；星际争霸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个种族各有利弊，因此可选择性更广。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17E6-6C30-5E4F-BC54-F62D2B2CF14E}" type="slidenum">
              <a:rPr lang="en-US" altLang="zh-CN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81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D78C-9E6E-4251-AFD5-99AFC00DA2FA}" type="datetime1">
              <a:rPr lang="en-US" altLang="zh-CN" smtClean="0"/>
              <a:t>8/22/2018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5F16294-AD18-49D6-BF3C-B670781A61E4}" type="slidenum">
              <a:rPr lang="zh-CN" altLang="en-US" b="1" smtClean="0"/>
              <a:pPr/>
              <a:t>‹#›</a:t>
            </a:fld>
            <a:r>
              <a:rPr lang="en-US" altLang="zh-CN" b="1" dirty="0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6789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EAA1CAF-ABC6-49D3-9A62-780CFB445BEB}" type="datetime1">
              <a:rPr lang="en-US" altLang="zh-CN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5F16294-AD18-49D6-BF3C-B670781A61E4}" type="slidenum">
              <a:rPr lang="zh-CN" altLang="en-US" b="1" smtClean="0"/>
              <a:pPr/>
              <a:t>‹#›</a:t>
            </a:fld>
            <a:r>
              <a:rPr lang="en-US" altLang="zh-CN" b="1" dirty="0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201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B99C705-B4A1-41C9-99D3-8B8329AC5923}" type="datetime1">
              <a:rPr lang="en-US" altLang="zh-CN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5F16294-AD18-49D6-BF3C-B670781A61E4}" type="slidenum">
              <a:rPr lang="zh-CN" altLang="en-US" b="1" smtClean="0"/>
              <a:pPr/>
              <a:t>‹#›</a:t>
            </a:fld>
            <a:r>
              <a:rPr lang="en-US" altLang="zh-CN" b="1" dirty="0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0214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C4AC7FF-22AA-4513-8CC4-81EB8564399F}" type="datetime1">
              <a:rPr lang="en-US" altLang="zh-CN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5F16294-AD18-49D6-BF3C-B670781A61E4}" type="slidenum">
              <a:rPr lang="zh-CN" altLang="en-US" b="1" smtClean="0"/>
              <a:pPr/>
              <a:t>‹#›</a:t>
            </a:fld>
            <a:r>
              <a:rPr lang="en-US" altLang="zh-CN" b="1" dirty="0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423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9547DF-9211-4052-80B0-61714DCD73C5}" type="datetime1">
              <a:rPr lang="en-US" altLang="zh-CN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5F16294-AD18-49D6-BF3C-B670781A61E4}" type="slidenum">
              <a:rPr lang="zh-CN" altLang="en-US" b="1" smtClean="0"/>
              <a:pPr/>
              <a:t>‹#›</a:t>
            </a:fld>
            <a:r>
              <a:rPr lang="en-US" altLang="zh-CN" b="1" dirty="0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0230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36828FC-440A-429B-92D3-2FABFB996D29}" type="datetime1">
              <a:rPr lang="en-US" altLang="zh-CN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5F16294-AD18-49D6-BF3C-B670781A61E4}" type="slidenum">
              <a:rPr lang="zh-CN" altLang="en-US" b="1" smtClean="0"/>
              <a:pPr/>
              <a:t>‹#›</a:t>
            </a:fld>
            <a:r>
              <a:rPr lang="en-US" altLang="zh-CN" b="1" dirty="0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94710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A3C6BB9-4559-4C8C-AD4E-4C4046DF04B6}" type="datetime1">
              <a:rPr lang="en-US" altLang="zh-CN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5F16294-AD18-49D6-BF3C-B670781A61E4}" type="slidenum">
              <a:rPr lang="zh-CN" altLang="en-US" b="1" smtClean="0"/>
              <a:pPr/>
              <a:t>‹#›</a:t>
            </a:fld>
            <a:r>
              <a:rPr lang="en-US" altLang="zh-CN" b="1" dirty="0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09701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B1E2742-7383-4173-ADA8-0146501A9586}" type="datetime1">
              <a:rPr lang="en-US" altLang="zh-CN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5F16294-AD18-49D6-BF3C-B670781A61E4}" type="slidenum">
              <a:rPr lang="zh-CN" altLang="en-US" b="1" smtClean="0"/>
              <a:pPr/>
              <a:t>‹#›</a:t>
            </a:fld>
            <a:r>
              <a:rPr lang="en-US" altLang="zh-CN" b="1" dirty="0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9778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D5108D-BBE9-447A-9FE7-9A45EE22E6DF}" type="datetime1">
              <a:rPr lang="en-US" altLang="zh-CN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5F16294-AD18-49D6-BF3C-B670781A61E4}" type="slidenum">
              <a:rPr lang="zh-CN" altLang="en-US" b="1" smtClean="0"/>
              <a:pPr/>
              <a:t>‹#›</a:t>
            </a:fld>
            <a:r>
              <a:rPr lang="en-US" altLang="zh-CN" b="1" dirty="0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362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1ACC-ACA0-4077-84ED-E3132AB6D7B4}" type="datetime1">
              <a:rPr lang="en-US" altLang="zh-CN" smtClean="0"/>
              <a:t>8/22/2018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5F16294-AD18-49D6-BF3C-B670781A61E4}" type="slidenum">
              <a:rPr lang="zh-CN" altLang="en-US" b="1" smtClean="0"/>
              <a:pPr/>
              <a:t>‹#›</a:t>
            </a:fld>
            <a:r>
              <a:rPr lang="en-US" altLang="zh-CN" b="1" dirty="0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5751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241D-2F10-41D2-AE82-3B87C1C0D1A8}" type="datetime1">
              <a:rPr lang="en-US" altLang="zh-CN" smtClean="0"/>
              <a:t>8/22/2018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5F16294-AD18-49D6-BF3C-B670781A61E4}" type="slidenum">
              <a:rPr lang="zh-CN" altLang="en-US" b="1" smtClean="0"/>
              <a:pPr/>
              <a:t>‹#›</a:t>
            </a:fld>
            <a:r>
              <a:rPr lang="en-US" altLang="zh-CN" b="1" dirty="0" smtClean="0"/>
              <a:t>/58</a:t>
            </a:r>
            <a:endParaRPr lang="zh-CN" altLang="en-US" dirty="0" smtClean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4542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593FE2-A843-486C-B03F-3BCF12C2FCAD}" type="datetime1">
              <a:rPr lang="en-US" altLang="zh-CN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6pPr algn="just">
              <a:defRPr sz="2000" b="1" i="0">
                <a:solidFill>
                  <a:srgbClr val="4F81BD"/>
                </a:solidFill>
              </a:defRPr>
            </a:lvl6pPr>
          </a:lstStyle>
          <a:p>
            <a:fld id="{75F16294-AD18-49D6-BF3C-B670781A61E4}" type="slidenum">
              <a:rPr lang="zh-CN" altLang="en-US" b="1" smtClean="0"/>
              <a:pPr/>
              <a:t>‹#›</a:t>
            </a:fld>
            <a:r>
              <a:rPr lang="en-US" altLang="zh-CN" b="1" dirty="0" smtClean="0"/>
              <a:t>/58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3467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97B3378-49C3-42F2-83D0-930BF72FA55B}" type="datetime1">
              <a:rPr lang="en-US" altLang="zh-CN" smtClean="0"/>
              <a:t>8/22/2018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fld id="{A30C275A-2498-412B-9914-3488886CD400}" type="slidenum">
              <a:rPr lang="zh-CN" altLang="en-US" smtClean="0"/>
              <a:pPr/>
              <a:t>‹#›</a:t>
            </a:fld>
            <a:r>
              <a:rPr lang="en-US" altLang="zh-CN" dirty="0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9007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08BB7CE-4E62-46C6-9235-94F781938105}" type="datetime1">
              <a:rPr lang="en-US" altLang="zh-CN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fld id="{A30C275A-2498-412B-9914-3488886CD400}" type="slidenum">
              <a:rPr lang="zh-CN" altLang="en-US" smtClean="0"/>
              <a:pPr/>
              <a:t>‹#›</a:t>
            </a:fld>
            <a:r>
              <a:rPr lang="en-US" altLang="zh-CN" dirty="0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6668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44BF58B-3BD3-4BC1-923B-3D83DAE1C8A3}" type="datetime1">
              <a:rPr lang="en-US" altLang="zh-CN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5F16294-AD18-49D6-BF3C-B670781A61E4}" type="slidenum">
              <a:rPr lang="zh-CN" altLang="en-US" b="1" smtClean="0"/>
              <a:pPr/>
              <a:t>‹#›</a:t>
            </a:fld>
            <a:r>
              <a:rPr lang="en-US" altLang="zh-CN" b="1" dirty="0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44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F39FC47-1515-457E-B848-6DFFB42F0189}" type="datetime1">
              <a:rPr lang="en-US" altLang="zh-CN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5F16294-AD18-49D6-BF3C-B670781A61E4}" type="slidenum">
              <a:rPr lang="zh-CN" altLang="en-US" b="1" smtClean="0"/>
              <a:pPr/>
              <a:t>‹#›</a:t>
            </a:fld>
            <a:r>
              <a:rPr lang="en-US" altLang="zh-CN" b="1" dirty="0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7074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328D5E2-56CC-49E3-BA56-61B904EE1D86}" type="datetime1">
              <a:rPr lang="en-US" altLang="zh-CN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5F16294-AD18-49D6-BF3C-B670781A61E4}" type="slidenum">
              <a:rPr lang="zh-CN" altLang="en-US" b="1" smtClean="0"/>
              <a:pPr/>
              <a:t>‹#›</a:t>
            </a:fld>
            <a:r>
              <a:rPr lang="en-US" altLang="zh-CN" b="1" dirty="0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785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72FB4-4BF0-49C5-9737-CFB45D12B710}" type="datetime1">
              <a:rPr lang="en-US" altLang="zh-CN" smtClean="0"/>
              <a:t>8/22/2018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fld id="{A30C275A-2498-412B-9914-3488886CD400}" type="slidenum">
              <a:rPr lang="zh-CN" altLang="en-US" smtClean="0"/>
              <a:pPr/>
              <a:t>‹#›</a:t>
            </a:fld>
            <a:r>
              <a:rPr lang="en-US" altLang="zh-CN" dirty="0" smtClean="0"/>
              <a:t>/58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5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9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emf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emf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emf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gi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1.emf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iqizhixin.com/articles/2018-02-27-4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s://itnext.io/build-a-zerg-bot-with-pysc2-2-0-295375d2f58e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chris-chris.ai/2017/08/30/pysc2-tutorial1/" TargetMode="External"/><Relationship Id="rId5" Type="http://schemas.openxmlformats.org/officeDocument/2006/relationships/hyperlink" Target="https://blog.openai.com/learning-a-hierarchy/" TargetMode="External"/><Relationship Id="rId10" Type="http://schemas.openxmlformats.org/officeDocument/2006/relationships/hyperlink" Target="https://becominghuman.ai/learning-from-mistakes-with-hindsight-experience-replay-547fce2b3305" TargetMode="External"/><Relationship Id="rId4" Type="http://schemas.openxmlformats.org/officeDocument/2006/relationships/image" Target="../media/image70.png"/><Relationship Id="rId9" Type="http://schemas.openxmlformats.org/officeDocument/2006/relationships/hyperlink" Target="https://blog.openai.com/ingredients-for-robotics-research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66E233-1ACF-5E49-8833-7175EC2F6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892568"/>
            <a:ext cx="10363200" cy="1470025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Deep</a:t>
            </a:r>
            <a:r>
              <a:rPr lang="zh-CN" altLang="en-US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RL</a:t>
            </a:r>
            <a:r>
              <a:rPr lang="zh-CN" altLang="en-US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</a:t>
            </a:r>
            <a:r>
              <a:rPr lang="zh-CN" altLang="en-US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StarCraft II</a:t>
            </a:r>
            <a:endParaRPr lang="en-US" sz="5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3393B8-AF39-CF45-A80B-3D85292A40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56" y="1203528"/>
            <a:ext cx="3689888" cy="822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E9493E-9F5A-9444-B2D3-2E4CD126E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19" y="6361255"/>
            <a:ext cx="1826316" cy="407097"/>
          </a:xfrm>
          <a:prstGeom prst="rect">
            <a:avLst/>
          </a:prstGeom>
        </p:spPr>
      </p:pic>
      <p:sp>
        <p:nvSpPr>
          <p:cNvPr id="10" name="副标题 9">
            <a:extLst>
              <a:ext uri="{FF2B5EF4-FFF2-40B4-BE49-F238E27FC236}">
                <a16:creationId xmlns="" xmlns:a16="http://schemas.microsoft.com/office/drawing/2014/main" id="{C7E3A389-254B-44BD-ADA0-038DBAEC8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877619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Group </a:t>
            </a:r>
            <a:r>
              <a:rPr lang="en-US" altLang="zh-CN" sz="3200" dirty="0" smtClean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endParaRPr lang="en-US" altLang="zh-CN" sz="3200" dirty="0">
              <a:solidFill>
                <a:srgbClr val="8989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副标题 9">
            <a:extLst>
              <a:ext uri="{FF2B5EF4-FFF2-40B4-BE49-F238E27FC236}">
                <a16:creationId xmlns="" xmlns:a16="http://schemas.microsoft.com/office/drawing/2014/main" id="{C7E3A389-254B-44BD-ADA0-038DBAEC8B35}"/>
              </a:ext>
            </a:extLst>
          </p:cNvPr>
          <p:cNvSpPr txBox="1">
            <a:spLocks/>
          </p:cNvSpPr>
          <p:nvPr/>
        </p:nvSpPr>
        <p:spPr>
          <a:xfrm>
            <a:off x="1828800" y="4479657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Advisors: Mu </a:t>
            </a:r>
            <a:r>
              <a:rPr lang="en-US" altLang="zh-CN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Lisen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Liu </a:t>
            </a:r>
            <a:r>
              <a:rPr lang="en-US" altLang="zh-CN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Jingchu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825318" y="197224"/>
            <a:ext cx="2026023" cy="1075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1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xmlns="" id="{21A58AA9-442E-47BA-8B31-DA494A6BE06D}"/>
              </a:ext>
            </a:extLst>
          </p:cNvPr>
          <p:cNvSpPr txBox="1">
            <a:spLocks/>
          </p:cNvSpPr>
          <p:nvPr/>
        </p:nvSpPr>
        <p:spPr>
          <a:xfrm>
            <a:off x="208261" y="545340"/>
            <a:ext cx="5887739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en-US" b="1" dirty="0" smtClean="0"/>
              <a:t>Why StarCraft II?</a:t>
            </a:r>
            <a:endParaRPr lang="en-US" b="1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28F402A-55FA-469E-9F17-AAC94CB4E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94" y="2034731"/>
            <a:ext cx="2993860" cy="96748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C693C38-9158-484D-91E8-4C45CDC32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32" y="3378990"/>
            <a:ext cx="2544548" cy="1479884"/>
          </a:xfrm>
          <a:prstGeom prst="rect">
            <a:avLst/>
          </a:prstGeom>
        </p:spPr>
      </p:pic>
      <p:sp>
        <p:nvSpPr>
          <p:cNvPr id="6" name="箭头: 右 5">
            <a:extLst>
              <a:ext uri="{FF2B5EF4-FFF2-40B4-BE49-F238E27FC236}">
                <a16:creationId xmlns:a16="http://schemas.microsoft.com/office/drawing/2014/main" xmlns="" id="{34111378-4BF4-4294-94EA-EF3AC362E7BA}"/>
              </a:ext>
            </a:extLst>
          </p:cNvPr>
          <p:cNvSpPr/>
          <p:nvPr/>
        </p:nvSpPr>
        <p:spPr>
          <a:xfrm>
            <a:off x="3444025" y="3002212"/>
            <a:ext cx="1026695" cy="6899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xmlns="" id="{93248AF2-D156-40B3-A1AC-39827FC20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778635" y="1834769"/>
            <a:ext cx="6958171" cy="364056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FFCB018-B991-401F-9979-2328737B4797}"/>
              </a:ext>
            </a:extLst>
          </p:cNvPr>
          <p:cNvSpPr/>
          <p:nvPr/>
        </p:nvSpPr>
        <p:spPr>
          <a:xfrm>
            <a:off x="6323756" y="5651818"/>
            <a:ext cx="4273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StarCraft</a:t>
            </a:r>
            <a:r>
              <a:rPr lang="zh-CN" altLang="en-US" sz="2400" dirty="0"/>
              <a:t> </a:t>
            </a:r>
            <a:r>
              <a:rPr lang="en-US" altLang="zh-CN" sz="2400" dirty="0"/>
              <a:t>II</a:t>
            </a:r>
            <a:r>
              <a:rPr lang="zh-CN" altLang="en-US" sz="2400" dirty="0"/>
              <a:t> </a:t>
            </a:r>
            <a:r>
              <a:rPr lang="en-US" altLang="zh-CN" sz="2400" dirty="0"/>
              <a:t>l</a:t>
            </a:r>
            <a:r>
              <a:rPr lang="en-US" altLang="zh-CN" sz="2400" dirty="0" smtClean="0"/>
              <a:t>earning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e</a:t>
            </a:r>
            <a:r>
              <a:rPr lang="en-US" altLang="zh-CN" sz="2400" dirty="0" smtClean="0"/>
              <a:t>nvironment</a:t>
            </a:r>
            <a:endParaRPr lang="zh-CN" altLang="en-US" sz="24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9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586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8A922AC-D57F-2A47-B582-5D771C3CA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42" y="1276493"/>
            <a:ext cx="10130117" cy="4887422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0C275A-2498-412B-9914-3488886CD400}" type="slidenum">
              <a:rPr lang="zh-CN" altLang="en-US" smtClean="0"/>
              <a:pPr/>
              <a:t>10</a:t>
            </a:fld>
            <a:r>
              <a:rPr lang="en-US" altLang="zh-CN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863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9825318" y="197224"/>
            <a:ext cx="2026023" cy="1075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object 2">
            <a:extLst>
              <a:ext uri="{FF2B5EF4-FFF2-40B4-BE49-F238E27FC236}">
                <a16:creationId xmlns="" xmlns:a16="http://schemas.microsoft.com/office/drawing/2014/main" id="{A6DF1D8B-69B1-A54E-8BCC-04EF1119B2C6}"/>
              </a:ext>
            </a:extLst>
          </p:cNvPr>
          <p:cNvSpPr/>
          <p:nvPr/>
        </p:nvSpPr>
        <p:spPr>
          <a:xfrm>
            <a:off x="987036" y="560023"/>
            <a:ext cx="10217928" cy="5747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0C275A-2498-412B-9914-3488886CD400}" type="slidenum">
              <a:rPr lang="zh-CN" altLang="en-US" smtClean="0"/>
              <a:pPr/>
              <a:t>11</a:t>
            </a:fld>
            <a:r>
              <a:rPr lang="en-US" altLang="zh-CN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427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343F6FB-1FA6-4147-B8CB-B07F297B8034}"/>
              </a:ext>
            </a:extLst>
          </p:cNvPr>
          <p:cNvGrpSpPr/>
          <p:nvPr/>
        </p:nvGrpSpPr>
        <p:grpSpPr>
          <a:xfrm>
            <a:off x="1785968" y="1214151"/>
            <a:ext cx="8548346" cy="2360665"/>
            <a:chOff x="1838966" y="1402410"/>
            <a:chExt cx="8548346" cy="2360665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F3A6FA3-A684-354F-95C8-D8958C6031AA}"/>
                </a:ext>
              </a:extLst>
            </p:cNvPr>
            <p:cNvGrpSpPr/>
            <p:nvPr/>
          </p:nvGrpSpPr>
          <p:grpSpPr>
            <a:xfrm>
              <a:off x="1838966" y="1417638"/>
              <a:ext cx="3565743" cy="2345437"/>
              <a:chOff x="2076032" y="1829392"/>
              <a:chExt cx="3565743" cy="2345437"/>
            </a:xfrm>
          </p:grpSpPr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474C3D20-69FE-2447-AE90-C595E2C8D952}"/>
                  </a:ext>
                </a:extLst>
              </p:cNvPr>
              <p:cNvSpPr txBox="1"/>
              <p:nvPr/>
            </p:nvSpPr>
            <p:spPr>
              <a:xfrm>
                <a:off x="2076032" y="1829392"/>
                <a:ext cx="26159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/>
                  <a:t>1.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Collect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resources</a:t>
                </a:r>
                <a:endParaRPr lang="en-US" sz="2400" dirty="0"/>
              </a:p>
            </p:txBody>
          </p:sp>
          <p:sp>
            <p:nvSpPr>
              <p:cNvPr id="12" name="object 9">
                <a:extLst>
                  <a:ext uri="{FF2B5EF4-FFF2-40B4-BE49-F238E27FC236}">
                    <a16:creationId xmlns="" xmlns:a16="http://schemas.microsoft.com/office/drawing/2014/main" id="{82211921-50D7-DA4A-A0EB-29C994762833}"/>
                  </a:ext>
                </a:extLst>
              </p:cNvPr>
              <p:cNvSpPr/>
              <p:nvPr/>
            </p:nvSpPr>
            <p:spPr>
              <a:xfrm>
                <a:off x="2165680" y="2229662"/>
                <a:ext cx="3476095" cy="194516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AD129C12-F9F6-1744-89F0-3CC432E8E3B9}"/>
                </a:ext>
              </a:extLst>
            </p:cNvPr>
            <p:cNvGrpSpPr/>
            <p:nvPr/>
          </p:nvGrpSpPr>
          <p:grpSpPr>
            <a:xfrm>
              <a:off x="6912516" y="1402410"/>
              <a:ext cx="3474796" cy="2360665"/>
              <a:chOff x="6370649" y="1814164"/>
              <a:chExt cx="3474796" cy="2360665"/>
            </a:xfrm>
          </p:grpSpPr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69E5E956-C77F-B749-9DEF-820266CBCEDD}"/>
                  </a:ext>
                </a:extLst>
              </p:cNvPr>
              <p:cNvSpPr txBox="1"/>
              <p:nvPr/>
            </p:nvSpPr>
            <p:spPr>
              <a:xfrm>
                <a:off x="6370649" y="1814164"/>
                <a:ext cx="19864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/>
                  <a:t>2.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Build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a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base</a:t>
                </a:r>
                <a:endParaRPr lang="en-US" sz="2400" dirty="0"/>
              </a:p>
            </p:txBody>
          </p:sp>
          <p:sp>
            <p:nvSpPr>
              <p:cNvPr id="10" name="object 8">
                <a:extLst>
                  <a:ext uri="{FF2B5EF4-FFF2-40B4-BE49-F238E27FC236}">
                    <a16:creationId xmlns="" xmlns:a16="http://schemas.microsoft.com/office/drawing/2014/main" id="{2B3592CC-65B1-7D41-AE4A-86C47574E7A4}"/>
                  </a:ext>
                </a:extLst>
              </p:cNvPr>
              <p:cNvSpPr/>
              <p:nvPr/>
            </p:nvSpPr>
            <p:spPr>
              <a:xfrm>
                <a:off x="6451331" y="2229662"/>
                <a:ext cx="3394114" cy="194516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E3ACEE3-E494-3243-A5EE-50366A884F03}"/>
              </a:ext>
            </a:extLst>
          </p:cNvPr>
          <p:cNvGrpSpPr/>
          <p:nvPr/>
        </p:nvGrpSpPr>
        <p:grpSpPr>
          <a:xfrm>
            <a:off x="1785968" y="3969843"/>
            <a:ext cx="8548346" cy="2181970"/>
            <a:chOff x="1777003" y="4158102"/>
            <a:chExt cx="8548346" cy="2181970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B3CAE938-41CB-3A45-8DDD-AB1B538579B0}"/>
                </a:ext>
              </a:extLst>
            </p:cNvPr>
            <p:cNvGrpSpPr/>
            <p:nvPr/>
          </p:nvGrpSpPr>
          <p:grpSpPr>
            <a:xfrm>
              <a:off x="1777003" y="4158102"/>
              <a:ext cx="3565743" cy="2181970"/>
              <a:chOff x="1754299" y="4528446"/>
              <a:chExt cx="3565743" cy="2181970"/>
            </a:xfrm>
          </p:grpSpPr>
          <p:sp>
            <p:nvSpPr>
              <p:cNvPr id="18" name="object 10">
                <a:extLst>
                  <a:ext uri="{FF2B5EF4-FFF2-40B4-BE49-F238E27FC236}">
                    <a16:creationId xmlns="" xmlns:a16="http://schemas.microsoft.com/office/drawing/2014/main" id="{9358DF32-EA0B-0C46-849F-93778F06083B}"/>
                  </a:ext>
                </a:extLst>
              </p:cNvPr>
              <p:cNvSpPr/>
              <p:nvPr/>
            </p:nvSpPr>
            <p:spPr>
              <a:xfrm>
                <a:off x="1843947" y="4903021"/>
                <a:ext cx="3476095" cy="1807395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91F7AD92-0228-614F-8567-A9C461BBF9A5}"/>
                  </a:ext>
                </a:extLst>
              </p:cNvPr>
              <p:cNvSpPr txBox="1"/>
              <p:nvPr/>
            </p:nvSpPr>
            <p:spPr>
              <a:xfrm>
                <a:off x="1754299" y="4528446"/>
                <a:ext cx="25539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/>
                  <a:t>3.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Build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some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units</a:t>
                </a:r>
                <a:endParaRPr lang="en-US" sz="2400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EA63DEF4-E801-9644-8DB7-1C8CC4304979}"/>
                </a:ext>
              </a:extLst>
            </p:cNvPr>
            <p:cNvGrpSpPr/>
            <p:nvPr/>
          </p:nvGrpSpPr>
          <p:grpSpPr>
            <a:xfrm>
              <a:off x="6850553" y="4159627"/>
              <a:ext cx="3474796" cy="2180445"/>
              <a:chOff x="7522116" y="5412355"/>
              <a:chExt cx="3474796" cy="2180445"/>
            </a:xfrm>
          </p:grpSpPr>
          <p:sp>
            <p:nvSpPr>
              <p:cNvPr id="16" name="object 3">
                <a:extLst>
                  <a:ext uri="{FF2B5EF4-FFF2-40B4-BE49-F238E27FC236}">
                    <a16:creationId xmlns="" xmlns:a16="http://schemas.microsoft.com/office/drawing/2014/main" id="{2B27A981-4ECA-D94E-A58D-45C90E7C4900}"/>
                  </a:ext>
                </a:extLst>
              </p:cNvPr>
              <p:cNvSpPr/>
              <p:nvPr/>
            </p:nvSpPr>
            <p:spPr>
              <a:xfrm>
                <a:off x="7602798" y="5828032"/>
                <a:ext cx="3394114" cy="176476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BF828587-4B70-C54F-8392-8ABF3802F434}"/>
                  </a:ext>
                </a:extLst>
              </p:cNvPr>
              <p:cNvSpPr txBox="1"/>
              <p:nvPr/>
            </p:nvSpPr>
            <p:spPr>
              <a:xfrm>
                <a:off x="7522116" y="5412355"/>
                <a:ext cx="31615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/>
                  <a:t>4.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Engage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the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opponent</a:t>
                </a:r>
                <a:endParaRPr lang="en-US" sz="2400" dirty="0"/>
              </a:p>
            </p:txBody>
          </p:sp>
        </p:grpSp>
      </p:grp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0C275A-2498-412B-9914-3488886CD400}" type="slidenum">
              <a:rPr lang="zh-CN" altLang="en-US" smtClean="0"/>
              <a:pPr/>
              <a:t>12</a:t>
            </a:fld>
            <a:r>
              <a:rPr lang="en-US" altLang="zh-CN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554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xmlns="" id="{21A58AA9-442E-47BA-8B31-DA494A6BE06D}"/>
              </a:ext>
            </a:extLst>
          </p:cNvPr>
          <p:cNvSpPr txBox="1">
            <a:spLocks/>
          </p:cNvSpPr>
          <p:nvPr/>
        </p:nvSpPr>
        <p:spPr>
          <a:xfrm>
            <a:off x="208261" y="545340"/>
            <a:ext cx="7459865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en-US" b="1" dirty="0" smtClean="0"/>
              <a:t>Why Star</a:t>
            </a:r>
            <a:r>
              <a:rPr lang="en-US" altLang="zh-CN" b="1" dirty="0" smtClean="0"/>
              <a:t>t</a:t>
            </a:r>
            <a:r>
              <a:rPr lang="en-US" b="1" dirty="0" smtClean="0"/>
              <a:t> </a:t>
            </a:r>
            <a:r>
              <a:rPr lang="en-US" b="1" dirty="0"/>
              <a:t>from Minigames?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34B2A04F-4B4B-4A13-8F92-62BFE800AFAA}"/>
              </a:ext>
            </a:extLst>
          </p:cNvPr>
          <p:cNvSpPr/>
          <p:nvPr/>
        </p:nvSpPr>
        <p:spPr>
          <a:xfrm>
            <a:off x="905760" y="1834451"/>
            <a:ext cx="106605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/>
              <a:t>Learning to play the full game is hard: start with minigames!</a:t>
            </a:r>
            <a:endParaRPr lang="zh-CN" altLang="en-US" sz="3200" dirty="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xmlns="" id="{7849527A-E66E-470B-BCAA-8B3BDDEEE6BD}"/>
              </a:ext>
            </a:extLst>
          </p:cNvPr>
          <p:cNvSpPr txBox="1"/>
          <p:nvPr/>
        </p:nvSpPr>
        <p:spPr>
          <a:xfrm>
            <a:off x="905760" y="2427323"/>
            <a:ext cx="1038048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5000"/>
              </a:lnSpc>
              <a:buClr>
                <a:srgbClr val="4F81BD"/>
              </a:buClr>
              <a:buFont typeface="Wingdings" panose="05000000000000000000" pitchFamily="2" charset="2"/>
              <a:buChar char="u"/>
            </a:pPr>
            <a:r>
              <a:rPr lang="en-US" altLang="zh-CN" sz="2800" dirty="0"/>
              <a:t> Easier reward: points for </a:t>
            </a:r>
            <a:r>
              <a:rPr lang="en-US" altLang="zh-CN" sz="2800" dirty="0" err="1"/>
              <a:t>subgoals</a:t>
            </a:r>
            <a:r>
              <a:rPr lang="en-US" altLang="zh-CN" sz="2800" dirty="0"/>
              <a:t>, instead of pure </a:t>
            </a:r>
            <a:r>
              <a:rPr lang="en-US" altLang="zh-CN" sz="2800" dirty="0" smtClean="0"/>
              <a:t>win/lose</a:t>
            </a:r>
            <a:endParaRPr lang="en-US" altLang="zh-CN" sz="2800" dirty="0"/>
          </a:p>
          <a:p>
            <a:pPr marL="285750" indent="-285750">
              <a:lnSpc>
                <a:spcPts val="5000"/>
              </a:lnSpc>
              <a:buClr>
                <a:srgbClr val="4F81BD"/>
              </a:buClr>
              <a:buFont typeface="Wingdings" panose="05000000000000000000" pitchFamily="2" charset="2"/>
              <a:buChar char="u"/>
            </a:pPr>
            <a:r>
              <a:rPr lang="en-US" altLang="zh-CN" sz="2800" dirty="0"/>
              <a:t> Fixed time limit (usually)</a:t>
            </a:r>
          </a:p>
          <a:p>
            <a:pPr marL="285750" indent="-285750">
              <a:lnSpc>
                <a:spcPts val="5000"/>
              </a:lnSpc>
              <a:buClr>
                <a:srgbClr val="4F81BD"/>
              </a:buClr>
              <a:buFont typeface="Wingdings" panose="05000000000000000000" pitchFamily="2" charset="2"/>
              <a:buChar char="u"/>
            </a:pPr>
            <a:r>
              <a:rPr lang="en-US" altLang="zh-CN" sz="2800" dirty="0"/>
              <a:t> </a:t>
            </a:r>
            <a:r>
              <a:rPr lang="en-US" altLang="zh-CN" sz="2800" dirty="0" err="1"/>
              <a:t>Deepmind</a:t>
            </a:r>
            <a:r>
              <a:rPr lang="en-US" altLang="zh-CN" sz="2800" dirty="0"/>
              <a:t> and Blizzard released 7 minigames</a:t>
            </a:r>
            <a:endParaRPr lang="en-US" altLang="zh-CN" sz="2800" baseline="30000" dirty="0"/>
          </a:p>
          <a:p>
            <a:pPr marL="285750" indent="-285750">
              <a:buClr>
                <a:srgbClr val="4F81BD"/>
              </a:buClr>
              <a:buFont typeface="Wingdings" panose="05000000000000000000" pitchFamily="2" charset="2"/>
              <a:buChar char="u"/>
            </a:pP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13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667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064FF4-A79D-424D-943B-09DBBDD81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526676"/>
            <a:ext cx="8106734" cy="455328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6EBBC-3659-0A42-8D8C-161D89B34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Mini</a:t>
            </a:r>
            <a:r>
              <a:rPr lang="zh-CN" altLang="en-US"/>
              <a:t> </a:t>
            </a:r>
            <a:r>
              <a:rPr lang="en-US" altLang="zh-CN"/>
              <a:t>Games</a:t>
            </a:r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B81538-731B-4AEE-8EB0-C672890461F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165600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F1DF5DD1-B893-4E9C-B0DD-2AE16D06EE69}"/>
              </a:ext>
            </a:extLst>
          </p:cNvPr>
          <p:cNvSpPr/>
          <p:nvPr/>
        </p:nvSpPr>
        <p:spPr>
          <a:xfrm>
            <a:off x="8716334" y="1856566"/>
            <a:ext cx="34811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spcAft>
                <a:spcPts val="0"/>
              </a:spcAft>
              <a:buClr>
                <a:srgbClr val="4F81BD"/>
              </a:buClr>
              <a:buFont typeface="Wingdings" panose="05000000000000000000" pitchFamily="2" charset="2"/>
              <a:buChar char="l"/>
            </a:pPr>
            <a:r>
              <a:rPr lang="en-US" altLang="zh-CN" kern="100" dirty="0" err="1"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MoveToBeacon</a:t>
            </a:r>
            <a:endParaRPr lang="en-US" altLang="zh-CN" kern="100" dirty="0"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Clr>
                <a:srgbClr val="4F81BD"/>
              </a:buClr>
              <a:buFont typeface="Wingdings" panose="05000000000000000000" pitchFamily="2" charset="2"/>
              <a:buChar char="l"/>
            </a:pPr>
            <a:r>
              <a:rPr lang="en-US" altLang="zh-CN" kern="100" dirty="0" err="1" smtClean="0"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CollectMineralShards</a:t>
            </a:r>
            <a:r>
              <a:rPr lang="en-US" altLang="zh-CN" kern="100" dirty="0" smtClean="0"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kern="100" dirty="0"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Clr>
                <a:srgbClr val="4F81BD"/>
              </a:buClr>
              <a:buFont typeface="Wingdings" panose="05000000000000000000" pitchFamily="2" charset="2"/>
              <a:buChar char="l"/>
            </a:pPr>
            <a:r>
              <a:rPr lang="en-US" altLang="zh-CN" kern="100" dirty="0" err="1"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FindAndDefeatZerglings</a:t>
            </a:r>
            <a:r>
              <a:rPr lang="en-US" altLang="zh-CN" kern="100" dirty="0"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Clr>
                <a:srgbClr val="4F81BD"/>
              </a:buClr>
              <a:buFont typeface="Wingdings" panose="05000000000000000000" pitchFamily="2" charset="2"/>
              <a:buChar char="l"/>
            </a:pPr>
            <a:r>
              <a:rPr lang="en-US" altLang="zh-CN" kern="100" dirty="0" err="1"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DefeatRoaches</a:t>
            </a:r>
            <a:r>
              <a:rPr lang="en-US" altLang="zh-CN" kern="100" dirty="0"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Clr>
                <a:srgbClr val="4F81BD"/>
              </a:buClr>
              <a:buFont typeface="Wingdings" panose="05000000000000000000" pitchFamily="2" charset="2"/>
              <a:buChar char="l"/>
            </a:pPr>
            <a:r>
              <a:rPr lang="en-US" altLang="zh-CN" kern="100" dirty="0" err="1"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DefeatZerglingsAndBanelings</a:t>
            </a:r>
            <a:r>
              <a:rPr lang="en-US" altLang="zh-CN" kern="100" dirty="0"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Clr>
                <a:srgbClr val="4F81BD"/>
              </a:buClr>
              <a:buFont typeface="Wingdings" panose="05000000000000000000" pitchFamily="2" charset="2"/>
              <a:buChar char="l"/>
            </a:pPr>
            <a:r>
              <a:rPr lang="en-US" altLang="zh-CN" kern="100" dirty="0" err="1"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CollectMineralsAndGas</a:t>
            </a:r>
            <a:endParaRPr lang="en-US" altLang="zh-CN" kern="100" dirty="0"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Clr>
                <a:srgbClr val="4F81BD"/>
              </a:buClr>
              <a:buFont typeface="Wingdings" panose="05000000000000000000" pitchFamily="2" charset="2"/>
              <a:buChar char="l"/>
            </a:pPr>
            <a:r>
              <a:rPr lang="en-US" altLang="zh-CN" kern="100" dirty="0" err="1"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BuildMarines</a:t>
            </a:r>
            <a:endParaRPr lang="zh-CN" altLang="zh-CN" kern="100" dirty="0"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14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397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接连接符 15">
            <a:extLst>
              <a:ext uri="{FF2B5EF4-FFF2-40B4-BE49-F238E27FC236}">
                <a16:creationId xmlns:a16="http://schemas.microsoft.com/office/drawing/2014/main" xmlns="" id="{2E6C7F0D-5A56-417A-9C6E-8D6058772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83" y="1101696"/>
            <a:ext cx="7559675" cy="25400"/>
          </a:xfrm>
          <a:prstGeom prst="line">
            <a:avLst/>
          </a:prstGeom>
          <a:noFill/>
          <a:ln w="38100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xmlns="" id="{9599C6D2-14B0-4C73-A842-10876A745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929" y="328501"/>
            <a:ext cx="42087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 b="1" dirty="0" smtClean="0">
                <a:solidFill>
                  <a:srgbClr val="4F81B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Previous Works</a:t>
            </a:r>
            <a:endParaRPr lang="en-US" sz="4000" b="1" dirty="0">
              <a:solidFill>
                <a:srgbClr val="4F81BD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" name="矩形 10">
            <a:extLst>
              <a:ext uri="{FF2B5EF4-FFF2-40B4-BE49-F238E27FC236}">
                <a16:creationId xmlns:a16="http://schemas.microsoft.com/office/drawing/2014/main" xmlns="" id="{DF7A3F3D-1D21-43B6-87E1-86A527050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66" y="1313628"/>
            <a:ext cx="58409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Calibri" pitchFamily="34" charset="0"/>
                <a:sym typeface="宋体" pitchFamily="2" charset="-122"/>
              </a:rPr>
              <a:t>Deepmind</a:t>
            </a:r>
            <a:r>
              <a:rPr lang="en-US" altLang="zh-CN" sz="2800" dirty="0" smtClean="0">
                <a:latin typeface="Calibri" pitchFamily="34" charset="0"/>
                <a:sym typeface="宋体" pitchFamily="2" charset="-122"/>
              </a:rPr>
              <a:t> Method &amp; Results</a:t>
            </a:r>
            <a:endParaRPr lang="en-US" altLang="zh-CN" sz="2800" dirty="0">
              <a:latin typeface="Calibri" pitchFamily="34" charset="0"/>
              <a:sym typeface="宋体" pitchFamily="2" charset="-122"/>
            </a:endParaRPr>
          </a:p>
          <a:p>
            <a:pPr marL="285750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Other </a:t>
            </a:r>
            <a:r>
              <a:rPr lang="en-US" altLang="zh-CN" sz="2800" dirty="0" smtClean="0">
                <a:latin typeface="Calibri" pitchFamily="34" charset="0"/>
                <a:sym typeface="宋体" pitchFamily="2" charset="-122"/>
              </a:rPr>
              <a:t>Methods </a:t>
            </a: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&amp; </a:t>
            </a:r>
            <a:r>
              <a:rPr lang="en-US" altLang="zh-CN" sz="2800" dirty="0" smtClean="0">
                <a:latin typeface="Calibri" pitchFamily="34" charset="0"/>
                <a:sym typeface="宋体" pitchFamily="2" charset="-122"/>
              </a:rPr>
              <a:t>Results</a:t>
            </a:r>
            <a:endParaRPr lang="en-US" altLang="zh-CN" sz="2800" dirty="0">
              <a:latin typeface="Calibri" pitchFamily="34" charset="0"/>
              <a:sym typeface="宋体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15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114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8EFD9D-0FA6-DE4E-BBD9-257E4C1B74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Deepmind</a:t>
            </a:r>
            <a:r>
              <a:rPr lang="zh-CN" altLang="en-US"/>
              <a:t> </a:t>
            </a:r>
            <a:r>
              <a:rPr lang="en-US" altLang="zh-CN"/>
              <a:t>Baseline</a:t>
            </a:r>
            <a:r>
              <a:rPr lang="zh-CN" altLang="en-US"/>
              <a:t> </a:t>
            </a:r>
            <a:r>
              <a:rPr lang="en-US" altLang="zh-CN"/>
              <a:t>Method</a:t>
            </a:r>
            <a:br>
              <a:rPr lang="en-US" altLang="zh-CN"/>
            </a:br>
            <a:r>
              <a:rPr lang="en-US" altLang="zh-CN" sz="2800"/>
              <a:t>[Vinyals</a:t>
            </a:r>
            <a:r>
              <a:rPr lang="zh-CN" altLang="en-US" sz="2800"/>
              <a:t> </a:t>
            </a:r>
            <a:r>
              <a:rPr lang="en-US" altLang="zh-CN" sz="2800"/>
              <a:t>et</a:t>
            </a:r>
            <a:r>
              <a:rPr lang="zh-CN" altLang="en-US" sz="2800"/>
              <a:t> </a:t>
            </a:r>
            <a:r>
              <a:rPr lang="en-US" altLang="zh-CN" sz="2800"/>
              <a:t>al.,</a:t>
            </a:r>
            <a:r>
              <a:rPr lang="zh-CN" altLang="en-US" sz="2800"/>
              <a:t> </a:t>
            </a:r>
            <a:r>
              <a:rPr lang="en-US" altLang="zh-CN" sz="2800"/>
              <a:t>2017]</a:t>
            </a:r>
            <a:endParaRPr lang="en-US" baseline="3000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632A21-3CFE-2741-B865-BC47F8D3C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Policy</a:t>
            </a:r>
            <a:r>
              <a:rPr lang="zh-CN" altLang="en-US"/>
              <a:t> </a:t>
            </a:r>
            <a:r>
              <a:rPr lang="en-US" altLang="zh-CN"/>
              <a:t>model</a:t>
            </a:r>
          </a:p>
          <a:p>
            <a:pPr lvl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65C430E-7FCC-0148-92C9-70671C905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900" y="2620063"/>
            <a:ext cx="9150199" cy="36918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16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5025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848F64-39A8-B446-80E5-33CDD46DF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717" y="1332206"/>
            <a:ext cx="5543798" cy="495437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CA0201-AC7F-D94E-889F-618918BBC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</a:p>
          <a:p>
            <a:pPr lvl="1"/>
            <a:r>
              <a:rPr lang="en-US" dirty="0"/>
              <a:t>Asynchronous Advantage Actor Critic (A3C)</a:t>
            </a:r>
            <a:r>
              <a:rPr lang="zh-CN" altLang="en-US" dirty="0"/>
              <a:t> </a:t>
            </a:r>
            <a:endParaRPr lang="en-US" altLang="zh-CN" dirty="0"/>
          </a:p>
          <a:p>
            <a:pPr marL="457200" lvl="1" indent="0">
              <a:buNone/>
            </a:pPr>
            <a:r>
              <a:rPr lang="zh-CN" altLang="en-US" dirty="0"/>
              <a:t>   </a:t>
            </a:r>
            <a:r>
              <a:rPr lang="en-US" altLang="zh-CN" dirty="0"/>
              <a:t>[Mnih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al,</a:t>
            </a:r>
            <a:r>
              <a:rPr lang="zh-CN" altLang="en-US" dirty="0"/>
              <a:t> </a:t>
            </a:r>
            <a:r>
              <a:rPr lang="en-US" altLang="zh-CN" dirty="0"/>
              <a:t>2016]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10B1BC9-C9CB-6C42-84A2-B05DB33CB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99" y="3500321"/>
            <a:ext cx="5045903" cy="30385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579F031E-A766-6948-B11D-D0E8512FD896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err="1"/>
              <a:t>Deepmind</a:t>
            </a:r>
            <a:r>
              <a:rPr lang="zh-CN" altLang="en-US" b="1" dirty="0"/>
              <a:t> </a:t>
            </a:r>
            <a:r>
              <a:rPr lang="en-US" altLang="zh-CN" b="1" dirty="0"/>
              <a:t>Baseline</a:t>
            </a:r>
            <a:r>
              <a:rPr lang="zh-CN" altLang="en-US" b="1" dirty="0"/>
              <a:t> </a:t>
            </a:r>
            <a:r>
              <a:rPr lang="en-US" altLang="zh-CN" b="1" dirty="0"/>
              <a:t>Method</a:t>
            </a:r>
            <a:br>
              <a:rPr lang="en-US" altLang="zh-CN" b="1" dirty="0"/>
            </a:br>
            <a:r>
              <a:rPr lang="en-US" altLang="zh-CN" sz="2800" b="1" dirty="0"/>
              <a:t>[</a:t>
            </a:r>
            <a:r>
              <a:rPr lang="en-US" altLang="zh-CN" sz="2800" b="1" dirty="0" err="1"/>
              <a:t>Vinyals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et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al.,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2017]</a:t>
            </a:r>
            <a:endParaRPr lang="en-US" b="1" baseline="30000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17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921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E5131032-DDCA-824A-903E-BEC7E1147C7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85968" y="2458916"/>
          <a:ext cx="9620064" cy="3229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6332">
                  <a:extLst>
                    <a:ext uri="{9D8B030D-6E8A-4147-A177-3AD203B41FA5}">
                      <a16:colId xmlns="" xmlns:a16="http://schemas.microsoft.com/office/drawing/2014/main" val="2217590126"/>
                    </a:ext>
                  </a:extLst>
                </a:gridCol>
                <a:gridCol w="3206332">
                  <a:extLst>
                    <a:ext uri="{9D8B030D-6E8A-4147-A177-3AD203B41FA5}">
                      <a16:colId xmlns="" xmlns:a16="http://schemas.microsoft.com/office/drawing/2014/main" val="1037278151"/>
                    </a:ext>
                  </a:extLst>
                </a:gridCol>
                <a:gridCol w="3207400">
                  <a:extLst>
                    <a:ext uri="{9D8B030D-6E8A-4147-A177-3AD203B41FA5}">
                      <a16:colId xmlns="" xmlns:a16="http://schemas.microsoft.com/office/drawing/2014/main" val="2080812961"/>
                    </a:ext>
                  </a:extLst>
                </a:gridCol>
              </a:tblGrid>
              <a:tr h="3994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Map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Deepmind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Human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extLst>
                  <a:ext uri="{0D108BD9-81ED-4DB2-BD59-A6C34878D82A}">
                    <a16:rowId xmlns="" xmlns:a16="http://schemas.microsoft.com/office/drawing/2014/main" val="2621414837"/>
                  </a:ext>
                </a:extLst>
              </a:tr>
              <a:tr h="399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MoveToBeacon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26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28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extLst>
                  <a:ext uri="{0D108BD9-81ED-4DB2-BD59-A6C34878D82A}">
                    <a16:rowId xmlns="" xmlns:a16="http://schemas.microsoft.com/office/drawing/2014/main" val="1780992645"/>
                  </a:ext>
                </a:extLst>
              </a:tr>
              <a:tr h="399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CollectMineralShards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103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177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extLst>
                  <a:ext uri="{0D108BD9-81ED-4DB2-BD59-A6C34878D82A}">
                    <a16:rowId xmlns="" xmlns:a16="http://schemas.microsoft.com/office/drawing/2014/main" val="4160134301"/>
                  </a:ext>
                </a:extLst>
              </a:tr>
              <a:tr h="399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DefeatRoaches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100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215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extLst>
                  <a:ext uri="{0D108BD9-81ED-4DB2-BD59-A6C34878D82A}">
                    <a16:rowId xmlns="" xmlns:a16="http://schemas.microsoft.com/office/drawing/2014/main" val="2806005111"/>
                  </a:ext>
                </a:extLst>
              </a:tr>
              <a:tr h="4329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DefeatZerglingsAndBanelings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62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727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extLst>
                  <a:ext uri="{0D108BD9-81ED-4DB2-BD59-A6C34878D82A}">
                    <a16:rowId xmlns="" xmlns:a16="http://schemas.microsoft.com/office/drawing/2014/main" val="3248432470"/>
                  </a:ext>
                </a:extLst>
              </a:tr>
              <a:tr h="399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FindAndDefeatZerglings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45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61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extLst>
                  <a:ext uri="{0D108BD9-81ED-4DB2-BD59-A6C34878D82A}">
                    <a16:rowId xmlns="" xmlns:a16="http://schemas.microsoft.com/office/drawing/2014/main" val="2846259448"/>
                  </a:ext>
                </a:extLst>
              </a:tr>
              <a:tr h="399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CollectMineralsAndGas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3978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7566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extLst>
                  <a:ext uri="{0D108BD9-81ED-4DB2-BD59-A6C34878D82A}">
                    <a16:rowId xmlns="" xmlns:a16="http://schemas.microsoft.com/office/drawing/2014/main" val="1353483691"/>
                  </a:ext>
                </a:extLst>
              </a:tr>
              <a:tr h="399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BuildMarines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3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133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extLst>
                  <a:ext uri="{0D108BD9-81ED-4DB2-BD59-A6C34878D82A}">
                    <a16:rowId xmlns="" xmlns:a16="http://schemas.microsoft.com/office/drawing/2014/main" val="1225121316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C88FB57D-D369-D147-A6BC-530076C5F3CC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err="1"/>
              <a:t>Deepmind</a:t>
            </a:r>
            <a:r>
              <a:rPr lang="zh-CN" altLang="en-US" b="1" dirty="0"/>
              <a:t> </a:t>
            </a:r>
            <a:r>
              <a:rPr lang="en-US" altLang="zh-CN" b="1" dirty="0"/>
              <a:t>Baseline</a:t>
            </a:r>
            <a:r>
              <a:rPr lang="zh-CN" altLang="en-US" b="1" dirty="0"/>
              <a:t> </a:t>
            </a:r>
            <a:r>
              <a:rPr lang="en-US" altLang="zh-CN" b="1" dirty="0"/>
              <a:t>Results</a:t>
            </a:r>
            <a:br>
              <a:rPr lang="en-US" altLang="zh-CN" b="1" dirty="0"/>
            </a:br>
            <a:r>
              <a:rPr lang="en-US" altLang="zh-CN" sz="2800" b="1" dirty="0"/>
              <a:t>[</a:t>
            </a:r>
            <a:r>
              <a:rPr lang="en-US" altLang="zh-CN" sz="2800" b="1" dirty="0" err="1"/>
              <a:t>Vinyals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et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al.,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2017]</a:t>
            </a:r>
            <a:endParaRPr lang="en-US" b="1" baseline="30000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18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4048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对角的矩形 15">
            <a:extLst>
              <a:ext uri="{FF2B5EF4-FFF2-40B4-BE49-F238E27FC236}">
                <a16:creationId xmlns:a16="http://schemas.microsoft.com/office/drawing/2014/main" xmlns="" id="{7C4647A2-F0CD-4F2D-B920-14AF136A08F1}"/>
              </a:ext>
            </a:extLst>
          </p:cNvPr>
          <p:cNvSpPr/>
          <p:nvPr/>
        </p:nvSpPr>
        <p:spPr>
          <a:xfrm>
            <a:off x="1238424" y="1413138"/>
            <a:ext cx="1296144" cy="598004"/>
          </a:xfrm>
          <a:prstGeom prst="snip2Diag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剪去对角的矩形 16">
            <a:extLst>
              <a:ext uri="{FF2B5EF4-FFF2-40B4-BE49-F238E27FC236}">
                <a16:creationId xmlns:a16="http://schemas.microsoft.com/office/drawing/2014/main" xmlns="" id="{A1B63693-EBD2-4603-9BD5-350D5EB6A808}"/>
              </a:ext>
            </a:extLst>
          </p:cNvPr>
          <p:cNvSpPr/>
          <p:nvPr/>
        </p:nvSpPr>
        <p:spPr>
          <a:xfrm>
            <a:off x="2711624" y="1413138"/>
            <a:ext cx="8175872" cy="598004"/>
          </a:xfrm>
          <a:prstGeom prst="snip2Diag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  <a:t>Overview	</a:t>
            </a:r>
          </a:p>
        </p:txBody>
      </p:sp>
      <p:sp>
        <p:nvSpPr>
          <p:cNvPr id="11" name="剪去对角的矩形 17">
            <a:extLst>
              <a:ext uri="{FF2B5EF4-FFF2-40B4-BE49-F238E27FC236}">
                <a16:creationId xmlns:a16="http://schemas.microsoft.com/office/drawing/2014/main" xmlns="" id="{676F5CDC-A7B6-485C-958B-D4BF19781AF3}"/>
              </a:ext>
            </a:extLst>
          </p:cNvPr>
          <p:cNvSpPr/>
          <p:nvPr/>
        </p:nvSpPr>
        <p:spPr>
          <a:xfrm>
            <a:off x="1238424" y="2208155"/>
            <a:ext cx="1296144" cy="598004"/>
          </a:xfrm>
          <a:prstGeom prst="snip2Diag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剪去对角的矩形 18">
            <a:extLst>
              <a:ext uri="{FF2B5EF4-FFF2-40B4-BE49-F238E27FC236}">
                <a16:creationId xmlns:a16="http://schemas.microsoft.com/office/drawing/2014/main" xmlns="" id="{2E64EB32-7C00-48B5-914A-1F9A34C84F06}"/>
              </a:ext>
            </a:extLst>
          </p:cNvPr>
          <p:cNvSpPr/>
          <p:nvPr/>
        </p:nvSpPr>
        <p:spPr>
          <a:xfrm>
            <a:off x="2711624" y="2208155"/>
            <a:ext cx="8175872" cy="598004"/>
          </a:xfrm>
          <a:prstGeom prst="snip2Diag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cs typeface="+mn-ea"/>
                <a:sym typeface="+mn-lt"/>
              </a:rPr>
              <a:t>Previous Works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3" name="剪去对角的矩形 19">
            <a:extLst>
              <a:ext uri="{FF2B5EF4-FFF2-40B4-BE49-F238E27FC236}">
                <a16:creationId xmlns:a16="http://schemas.microsoft.com/office/drawing/2014/main" xmlns="" id="{DF019ECD-3DF1-47E7-9137-F27414323E93}"/>
              </a:ext>
            </a:extLst>
          </p:cNvPr>
          <p:cNvSpPr/>
          <p:nvPr/>
        </p:nvSpPr>
        <p:spPr>
          <a:xfrm>
            <a:off x="1238424" y="3003172"/>
            <a:ext cx="1296144" cy="598004"/>
          </a:xfrm>
          <a:prstGeom prst="snip2Diag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剪去对角的矩形 20">
            <a:extLst>
              <a:ext uri="{FF2B5EF4-FFF2-40B4-BE49-F238E27FC236}">
                <a16:creationId xmlns:a16="http://schemas.microsoft.com/office/drawing/2014/main" xmlns="" id="{A0B161A6-3D04-4A69-911E-95501A8D5E92}"/>
              </a:ext>
            </a:extLst>
          </p:cNvPr>
          <p:cNvSpPr/>
          <p:nvPr/>
        </p:nvSpPr>
        <p:spPr>
          <a:xfrm>
            <a:off x="2711624" y="3003172"/>
            <a:ext cx="8175872" cy="598004"/>
          </a:xfrm>
          <a:prstGeom prst="snip2Diag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  <a:t>Our </a:t>
            </a:r>
            <a:r>
              <a:rPr lang="en-US" altLang="zh-CN" sz="3200" b="1" dirty="0" smtClean="0">
                <a:solidFill>
                  <a:schemeClr val="tx1"/>
                </a:solidFill>
                <a:cs typeface="+mn-ea"/>
                <a:sym typeface="+mn-lt"/>
              </a:rPr>
              <a:t>Work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5" name="剪去对角的矩形 21">
            <a:extLst>
              <a:ext uri="{FF2B5EF4-FFF2-40B4-BE49-F238E27FC236}">
                <a16:creationId xmlns:a16="http://schemas.microsoft.com/office/drawing/2014/main" xmlns="" id="{FFA44E80-198A-416E-8349-59CB7C1F59D7}"/>
              </a:ext>
            </a:extLst>
          </p:cNvPr>
          <p:cNvSpPr/>
          <p:nvPr/>
        </p:nvSpPr>
        <p:spPr>
          <a:xfrm>
            <a:off x="1238424" y="3798189"/>
            <a:ext cx="1296144" cy="598004"/>
          </a:xfrm>
          <a:prstGeom prst="snip2Diag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剪去对角的矩形 22">
            <a:extLst>
              <a:ext uri="{FF2B5EF4-FFF2-40B4-BE49-F238E27FC236}">
                <a16:creationId xmlns:a16="http://schemas.microsoft.com/office/drawing/2014/main" xmlns="" id="{3FC30310-1627-40B6-86A4-12DF04F2E896}"/>
              </a:ext>
            </a:extLst>
          </p:cNvPr>
          <p:cNvSpPr/>
          <p:nvPr/>
        </p:nvSpPr>
        <p:spPr>
          <a:xfrm>
            <a:off x="2711624" y="3798189"/>
            <a:ext cx="8175872" cy="598004"/>
          </a:xfrm>
          <a:prstGeom prst="snip2Diag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cs typeface="+mn-ea"/>
                <a:sym typeface="+mn-lt"/>
              </a:rPr>
              <a:t>Future </a:t>
            </a:r>
            <a:r>
              <a:rPr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  <a:t>W</a:t>
            </a:r>
            <a:r>
              <a:rPr lang="en-US" altLang="zh-CN" sz="3200" b="1" dirty="0" smtClean="0">
                <a:solidFill>
                  <a:schemeClr val="tx1"/>
                </a:solidFill>
                <a:cs typeface="+mn-ea"/>
                <a:sym typeface="+mn-lt"/>
              </a:rPr>
              <a:t>ork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9" name="剪去对角的矩形 25">
            <a:extLst>
              <a:ext uri="{FF2B5EF4-FFF2-40B4-BE49-F238E27FC236}">
                <a16:creationId xmlns:a16="http://schemas.microsoft.com/office/drawing/2014/main" xmlns="" id="{888E6188-8BB6-480E-BC90-A5CB37DFB9A3}"/>
              </a:ext>
            </a:extLst>
          </p:cNvPr>
          <p:cNvSpPr/>
          <p:nvPr/>
        </p:nvSpPr>
        <p:spPr>
          <a:xfrm>
            <a:off x="1238424" y="4586123"/>
            <a:ext cx="1296144" cy="598004"/>
          </a:xfrm>
          <a:prstGeom prst="snip2Diag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cs typeface="+mn-ea"/>
                <a:sym typeface="+mn-lt"/>
              </a:rPr>
              <a:t>5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剪去对角的矩形 26">
            <a:extLst>
              <a:ext uri="{FF2B5EF4-FFF2-40B4-BE49-F238E27FC236}">
                <a16:creationId xmlns:a16="http://schemas.microsoft.com/office/drawing/2014/main" xmlns="" id="{4DD95AC7-1735-48C8-B365-976070DB2F01}"/>
              </a:ext>
            </a:extLst>
          </p:cNvPr>
          <p:cNvSpPr/>
          <p:nvPr/>
        </p:nvSpPr>
        <p:spPr>
          <a:xfrm>
            <a:off x="2711624" y="4586123"/>
            <a:ext cx="8175872" cy="598004"/>
          </a:xfrm>
          <a:prstGeom prst="snip2Diag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cs typeface="+mn-ea"/>
                <a:sym typeface="+mn-lt"/>
              </a:rPr>
              <a:t>Conclusion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xmlns="" id="{0E912F59-D6DD-4E16-9DD3-E68E93817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650"/>
            <a:ext cx="11137900" cy="7207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4F81BD"/>
                </a:solidFill>
              </a:rPr>
              <a:t>Contents</a:t>
            </a:r>
            <a:endParaRPr lang="zh-CN" altLang="en-US" dirty="0">
              <a:solidFill>
                <a:srgbClr val="4F81BD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D399BC1-7C25-4165-83E5-46623909CFF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剪去对角的矩形 25">
            <a:extLst>
              <a:ext uri="{FF2B5EF4-FFF2-40B4-BE49-F238E27FC236}">
                <a16:creationId xmlns:a16="http://schemas.microsoft.com/office/drawing/2014/main" xmlns="" id="{888E6188-8BB6-480E-BC90-A5CB37DFB9A3}"/>
              </a:ext>
            </a:extLst>
          </p:cNvPr>
          <p:cNvSpPr/>
          <p:nvPr/>
        </p:nvSpPr>
        <p:spPr>
          <a:xfrm>
            <a:off x="1238424" y="5374057"/>
            <a:ext cx="1296144" cy="598004"/>
          </a:xfrm>
          <a:prstGeom prst="snip2Diag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cs typeface="+mn-ea"/>
                <a:sym typeface="+mn-lt"/>
              </a:rPr>
              <a:t>6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剪去对角的矩形 26">
            <a:extLst>
              <a:ext uri="{FF2B5EF4-FFF2-40B4-BE49-F238E27FC236}">
                <a16:creationId xmlns:a16="http://schemas.microsoft.com/office/drawing/2014/main" xmlns="" id="{4DD95AC7-1735-48C8-B365-976070DB2F01}"/>
              </a:ext>
            </a:extLst>
          </p:cNvPr>
          <p:cNvSpPr/>
          <p:nvPr/>
        </p:nvSpPr>
        <p:spPr>
          <a:xfrm>
            <a:off x="2711624" y="5374057"/>
            <a:ext cx="8175872" cy="598004"/>
          </a:xfrm>
          <a:prstGeom prst="snip2Diag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  <a:t>Benefit in RL Practice</a:t>
            </a:r>
          </a:p>
        </p:txBody>
      </p:sp>
      <p:sp>
        <p:nvSpPr>
          <p:cNvPr id="2" name="矩形 1"/>
          <p:cNvSpPr/>
          <p:nvPr/>
        </p:nvSpPr>
        <p:spPr>
          <a:xfrm>
            <a:off x="-149569" y="5340864"/>
            <a:ext cx="12225528" cy="1727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1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026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E5131032-DDCA-824A-903E-BEC7E1147C78}"/>
              </a:ext>
            </a:extLst>
          </p:cNvPr>
          <p:cNvGraphicFramePr>
            <a:graphicFrameLocks noGrp="1"/>
          </p:cNvGraphicFramePr>
          <p:nvPr/>
        </p:nvGraphicFramePr>
        <p:xfrm>
          <a:off x="1285968" y="2458916"/>
          <a:ext cx="9620064" cy="3229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6332">
                  <a:extLst>
                    <a:ext uri="{9D8B030D-6E8A-4147-A177-3AD203B41FA5}">
                      <a16:colId xmlns="" xmlns:a16="http://schemas.microsoft.com/office/drawing/2014/main" val="2217590126"/>
                    </a:ext>
                  </a:extLst>
                </a:gridCol>
                <a:gridCol w="3206332">
                  <a:extLst>
                    <a:ext uri="{9D8B030D-6E8A-4147-A177-3AD203B41FA5}">
                      <a16:colId xmlns="" xmlns:a16="http://schemas.microsoft.com/office/drawing/2014/main" val="1037278151"/>
                    </a:ext>
                  </a:extLst>
                </a:gridCol>
                <a:gridCol w="3207400">
                  <a:extLst>
                    <a:ext uri="{9D8B030D-6E8A-4147-A177-3AD203B41FA5}">
                      <a16:colId xmlns="" xmlns:a16="http://schemas.microsoft.com/office/drawing/2014/main" val="2080812961"/>
                    </a:ext>
                  </a:extLst>
                </a:gridCol>
              </a:tblGrid>
              <a:tr h="3994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Map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Deepmind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Human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extLst>
                  <a:ext uri="{0D108BD9-81ED-4DB2-BD59-A6C34878D82A}">
                    <a16:rowId xmlns="" xmlns:a16="http://schemas.microsoft.com/office/drawing/2014/main" val="2621414837"/>
                  </a:ext>
                </a:extLst>
              </a:tr>
              <a:tr h="399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MoveToBeacon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26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28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extLst>
                  <a:ext uri="{0D108BD9-81ED-4DB2-BD59-A6C34878D82A}">
                    <a16:rowId xmlns="" xmlns:a16="http://schemas.microsoft.com/office/drawing/2014/main" val="1780992645"/>
                  </a:ext>
                </a:extLst>
              </a:tr>
              <a:tr h="399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CollectMineralShards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103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177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extLst>
                  <a:ext uri="{0D108BD9-81ED-4DB2-BD59-A6C34878D82A}">
                    <a16:rowId xmlns="" xmlns:a16="http://schemas.microsoft.com/office/drawing/2014/main" val="4160134301"/>
                  </a:ext>
                </a:extLst>
              </a:tr>
              <a:tr h="399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DefeatRoaches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100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215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extLst>
                  <a:ext uri="{0D108BD9-81ED-4DB2-BD59-A6C34878D82A}">
                    <a16:rowId xmlns="" xmlns:a16="http://schemas.microsoft.com/office/drawing/2014/main" val="2806005111"/>
                  </a:ext>
                </a:extLst>
              </a:tr>
              <a:tr h="4329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DefeatZerglingsAndBanelings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62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727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extLst>
                  <a:ext uri="{0D108BD9-81ED-4DB2-BD59-A6C34878D82A}">
                    <a16:rowId xmlns="" xmlns:a16="http://schemas.microsoft.com/office/drawing/2014/main" val="3248432470"/>
                  </a:ext>
                </a:extLst>
              </a:tr>
              <a:tr h="399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FindAndDefeatZerglings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45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61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extLst>
                  <a:ext uri="{0D108BD9-81ED-4DB2-BD59-A6C34878D82A}">
                    <a16:rowId xmlns="" xmlns:a16="http://schemas.microsoft.com/office/drawing/2014/main" val="2846259448"/>
                  </a:ext>
                </a:extLst>
              </a:tr>
              <a:tr h="399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CollectMineralsAndGas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3978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7566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extLst>
                  <a:ext uri="{0D108BD9-81ED-4DB2-BD59-A6C34878D82A}">
                    <a16:rowId xmlns="" xmlns:a16="http://schemas.microsoft.com/office/drawing/2014/main" val="1353483691"/>
                  </a:ext>
                </a:extLst>
              </a:tr>
              <a:tr h="399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BuildMarines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3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133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0737" marR="110737" marT="0" marB="0"/>
                </a:tc>
                <a:extLst>
                  <a:ext uri="{0D108BD9-81ED-4DB2-BD59-A6C34878D82A}">
                    <a16:rowId xmlns="" xmlns:a16="http://schemas.microsoft.com/office/drawing/2014/main" val="1225121316"/>
                  </a:ext>
                </a:extLst>
              </a:tr>
            </a:tbl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2F102CB9-6D6A-4C40-90D9-4C2D84FC7F8E}"/>
              </a:ext>
            </a:extLst>
          </p:cNvPr>
          <p:cNvSpPr/>
          <p:nvPr/>
        </p:nvSpPr>
        <p:spPr>
          <a:xfrm>
            <a:off x="1023370" y="3263614"/>
            <a:ext cx="10145260" cy="4049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8AFF582B-DF48-CE43-A75B-B3C441323E4A}"/>
              </a:ext>
            </a:extLst>
          </p:cNvPr>
          <p:cNvSpPr/>
          <p:nvPr/>
        </p:nvSpPr>
        <p:spPr>
          <a:xfrm>
            <a:off x="1023369" y="5283159"/>
            <a:ext cx="10145261" cy="4049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C3D12D34-9873-4E46-971D-AC1A574A6C09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err="1"/>
              <a:t>Deepmind</a:t>
            </a:r>
            <a:r>
              <a:rPr lang="zh-CN" altLang="en-US" b="1" dirty="0"/>
              <a:t> </a:t>
            </a:r>
            <a:r>
              <a:rPr lang="en-US" altLang="zh-CN" b="1" dirty="0"/>
              <a:t>Baseline</a:t>
            </a:r>
            <a:r>
              <a:rPr lang="zh-CN" altLang="en-US" b="1" dirty="0"/>
              <a:t> </a:t>
            </a:r>
            <a:r>
              <a:rPr lang="en-US" altLang="zh-CN" b="1" dirty="0"/>
              <a:t>Results</a:t>
            </a:r>
            <a:br>
              <a:rPr lang="en-US" altLang="zh-CN" b="1" dirty="0"/>
            </a:br>
            <a:r>
              <a:rPr lang="en-US" altLang="zh-CN" sz="2800" b="1" dirty="0"/>
              <a:t>[</a:t>
            </a:r>
            <a:r>
              <a:rPr lang="en-US" altLang="zh-CN" sz="2800" b="1" dirty="0" err="1"/>
              <a:t>Vinyals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et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al.,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2017]</a:t>
            </a:r>
            <a:endParaRPr lang="en-US" b="1" baseline="30000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19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58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1F903CB0-2EF0-CE49-8813-FC7015A83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A2C [chris,</a:t>
            </a:r>
            <a:r>
              <a:rPr lang="zh-CN" altLang="en-US"/>
              <a:t> </a:t>
            </a:r>
            <a:r>
              <a:rPr lang="en-US" altLang="zh-CN"/>
              <a:t>2017;</a:t>
            </a:r>
            <a:r>
              <a:rPr lang="zh-CN" altLang="en-US"/>
              <a:t> </a:t>
            </a:r>
            <a:r>
              <a:rPr lang="en-US" altLang="zh-CN"/>
              <a:t>pekaalto, 2017; inoryy, 2018;</a:t>
            </a:r>
            <a:r>
              <a:rPr lang="zh-CN" altLang="en-US"/>
              <a:t> </a:t>
            </a:r>
            <a:r>
              <a:rPr lang="en-US" altLang="zh-CN"/>
              <a:t>simonmeiste, 2018]</a:t>
            </a:r>
          </a:p>
          <a:p>
            <a:r>
              <a:rPr lang="en-US" altLang="zh-CN"/>
              <a:t>A3C [xhujoy, 2017]</a:t>
            </a:r>
          </a:p>
          <a:p>
            <a:r>
              <a:rPr lang="en-US" altLang="zh-CN"/>
              <a:t>DQN [chris,</a:t>
            </a:r>
            <a:r>
              <a:rPr lang="zh-CN" altLang="en-US"/>
              <a:t> </a:t>
            </a:r>
            <a:r>
              <a:rPr lang="en-US" altLang="zh-CN"/>
              <a:t>2017]</a:t>
            </a:r>
          </a:p>
          <a:p>
            <a:r>
              <a:rPr lang="en-US" altLang="zh-CN"/>
              <a:t>PPO [pekaalto, 2017]</a:t>
            </a:r>
          </a:p>
          <a:p>
            <a:r>
              <a:rPr lang="en-US" altLang="zh-CN"/>
              <a:t>Meta-learning Hierarchies[kafrouni, 2018]</a:t>
            </a:r>
          </a:p>
          <a:p>
            <a:r>
              <a:rPr lang="en-US" altLang="zh-CN"/>
              <a:t>Transfer Learning (Progressive Network) [Aaes et al., 2018]</a:t>
            </a:r>
          </a:p>
          <a:p>
            <a:endParaRPr lang="en-US" altLang="zh-CN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6E98345C-91D8-434E-BDEB-AE2113545882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/>
              <a:t>Other</a:t>
            </a:r>
            <a:r>
              <a:rPr lang="zh-CN" altLang="en-US" b="1" dirty="0"/>
              <a:t> </a:t>
            </a:r>
            <a:r>
              <a:rPr lang="en-US" altLang="zh-CN" b="1" dirty="0"/>
              <a:t>Methods</a:t>
            </a:r>
            <a:endParaRPr lang="en-US" b="1" baseline="300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20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715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="" xmlns:a16="http://schemas.microsoft.com/office/drawing/2014/main" id="{2C3C579C-C407-44E6-B600-2BE57C3BE90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00256" y="1206818"/>
          <a:ext cx="10043886" cy="5323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7029">
                  <a:extLst>
                    <a:ext uri="{9D8B030D-6E8A-4147-A177-3AD203B41FA5}">
                      <a16:colId xmlns="" xmlns:a16="http://schemas.microsoft.com/office/drawing/2014/main" val="4055070527"/>
                    </a:ext>
                  </a:extLst>
                </a:gridCol>
                <a:gridCol w="1262743">
                  <a:extLst>
                    <a:ext uri="{9D8B030D-6E8A-4147-A177-3AD203B41FA5}">
                      <a16:colId xmlns="" xmlns:a16="http://schemas.microsoft.com/office/drawing/2014/main" val="354559555"/>
                    </a:ext>
                  </a:extLst>
                </a:gridCol>
                <a:gridCol w="986971">
                  <a:extLst>
                    <a:ext uri="{9D8B030D-6E8A-4147-A177-3AD203B41FA5}">
                      <a16:colId xmlns="" xmlns:a16="http://schemas.microsoft.com/office/drawing/2014/main" val="3358987186"/>
                    </a:ext>
                  </a:extLst>
                </a:gridCol>
                <a:gridCol w="856343">
                  <a:extLst>
                    <a:ext uri="{9D8B030D-6E8A-4147-A177-3AD203B41FA5}">
                      <a16:colId xmlns="" xmlns:a16="http://schemas.microsoft.com/office/drawing/2014/main" val="2402664579"/>
                    </a:ext>
                  </a:extLst>
                </a:gridCol>
                <a:gridCol w="624114">
                  <a:extLst>
                    <a:ext uri="{9D8B030D-6E8A-4147-A177-3AD203B41FA5}">
                      <a16:colId xmlns="" xmlns:a16="http://schemas.microsoft.com/office/drawing/2014/main" val="92865468"/>
                    </a:ext>
                  </a:extLst>
                </a:gridCol>
                <a:gridCol w="698863">
                  <a:extLst>
                    <a:ext uri="{9D8B030D-6E8A-4147-A177-3AD203B41FA5}">
                      <a16:colId xmlns="" xmlns:a16="http://schemas.microsoft.com/office/drawing/2014/main" val="3975744673"/>
                    </a:ext>
                  </a:extLst>
                </a:gridCol>
                <a:gridCol w="926737">
                  <a:extLst>
                    <a:ext uri="{9D8B030D-6E8A-4147-A177-3AD203B41FA5}">
                      <a16:colId xmlns="" xmlns:a16="http://schemas.microsoft.com/office/drawing/2014/main" val="3743015639"/>
                    </a:ext>
                  </a:extLst>
                </a:gridCol>
                <a:gridCol w="1826557">
                  <a:extLst>
                    <a:ext uri="{9D8B030D-6E8A-4147-A177-3AD203B41FA5}">
                      <a16:colId xmlns="" xmlns:a16="http://schemas.microsoft.com/office/drawing/2014/main" val="906569807"/>
                    </a:ext>
                  </a:extLst>
                </a:gridCol>
                <a:gridCol w="1054529">
                  <a:extLst>
                    <a:ext uri="{9D8B030D-6E8A-4147-A177-3AD203B41FA5}">
                      <a16:colId xmlns="" xmlns:a16="http://schemas.microsoft.com/office/drawing/2014/main" val="3919373423"/>
                    </a:ext>
                  </a:extLst>
                </a:gridCol>
              </a:tblGrid>
              <a:tr h="160379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Map</a:t>
                      </a:r>
                      <a:endParaRPr lang="zh-CN" alt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DeepMind</a:t>
                      </a:r>
                      <a:endParaRPr lang="zh-CN" altLang="en-US" dirty="0"/>
                    </a:p>
                    <a:p>
                      <a:pPr algn="ctr"/>
                      <a:r>
                        <a:rPr lang="en-US" altLang="zh-CN" dirty="0"/>
                        <a:t>(A3C)</a:t>
                      </a:r>
                      <a:endParaRPr lang="zh-CN" alt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Roman Ring (A2C)</a:t>
                      </a:r>
                      <a:endParaRPr lang="zh-CN" alt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Xhujoy</a:t>
                      </a:r>
                      <a:endParaRPr lang="en-US" altLang="zh-CN" dirty="0"/>
                    </a:p>
                    <a:p>
                      <a:pPr algn="ctr"/>
                      <a:r>
                        <a:rPr lang="en-US" altLang="zh-CN" dirty="0"/>
                        <a:t>(A3C)</a:t>
                      </a:r>
                      <a:endParaRPr lang="zh-CN" alt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pekaalto</a:t>
                      </a:r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Simonmeister</a:t>
                      </a:r>
                      <a:r>
                        <a:rPr lang="en-US" altLang="zh-CN" dirty="0"/>
                        <a:t> (A2C)</a:t>
                      </a:r>
                      <a:endParaRPr lang="zh-CN" alt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Tonybeltramelli</a:t>
                      </a:r>
                      <a:r>
                        <a:rPr lang="en-US" altLang="zh-CN" dirty="0"/>
                        <a:t> (supervised)</a:t>
                      </a:r>
                      <a:endParaRPr lang="zh-CN" alt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Human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028059603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A2C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PPO</a:t>
                      </a:r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64517852"/>
                  </a:ext>
                </a:extLst>
              </a:tr>
              <a:tr h="60415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kern="100" dirty="0" err="1">
                          <a:latin typeface="DengXian" panose="02010600030101010101" pitchFamily="2" charset="-122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MoveToBeacon</a:t>
                      </a:r>
                      <a:endParaRPr lang="en-US" altLang="zh-CN" b="1" kern="100" dirty="0"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26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26.3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25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25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26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26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25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28</a:t>
                      </a:r>
                      <a:endParaRPr lang="zh-CN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35254031"/>
                  </a:ext>
                </a:extLst>
              </a:tr>
              <a:tr h="604158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kern="100" dirty="0" err="1">
                          <a:latin typeface="DengXian" panose="02010600030101010101" pitchFamily="2" charset="-122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CollectMineralShards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103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106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62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91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100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97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3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177</a:t>
                      </a:r>
                      <a:endParaRPr lang="zh-CN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4346486"/>
                  </a:ext>
                </a:extLst>
              </a:tr>
              <a:tr h="60415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kern="100" dirty="0" err="1">
                          <a:latin typeface="DengXian" panose="02010600030101010101" pitchFamily="2" charset="-122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FindAndDefeatZerglings</a:t>
                      </a:r>
                      <a:r>
                        <a:rPr lang="en-US" altLang="zh-CN" b="1" kern="100" dirty="0">
                          <a:latin typeface="DengXian" panose="02010600030101010101" pitchFamily="2" charset="-122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45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43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42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45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45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61</a:t>
                      </a:r>
                      <a:endParaRPr lang="zh-CN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941504"/>
                  </a:ext>
                </a:extLst>
              </a:tr>
              <a:tr h="60415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kern="100" dirty="0" err="1">
                          <a:latin typeface="DengXian" panose="02010600030101010101" pitchFamily="2" charset="-122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DefeatRoaches</a:t>
                      </a:r>
                      <a:r>
                        <a:rPr lang="en-US" altLang="zh-CN" b="1" kern="100" dirty="0">
                          <a:latin typeface="DengXian" panose="02010600030101010101" pitchFamily="2" charset="-122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100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147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87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80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65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215</a:t>
                      </a:r>
                      <a:endParaRPr lang="zh-CN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168041538"/>
                  </a:ext>
                </a:extLst>
              </a:tr>
              <a:tr h="60415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kern="100" dirty="0" err="1">
                          <a:latin typeface="DengXian" panose="02010600030101010101" pitchFamily="2" charset="-122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DefeatZerglingsAndBanelings</a:t>
                      </a:r>
                      <a:r>
                        <a:rPr lang="en-US" altLang="zh-CN" b="1" kern="100" dirty="0">
                          <a:latin typeface="DengXian" panose="02010600030101010101" pitchFamily="2" charset="-122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62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230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48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68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727</a:t>
                      </a:r>
                      <a:endParaRPr lang="zh-CN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45477839"/>
                  </a:ext>
                </a:extLst>
              </a:tr>
              <a:tr h="60415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kern="100" dirty="0" err="1">
                          <a:latin typeface="DengXian" panose="02010600030101010101" pitchFamily="2" charset="-122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CollectMineralsAndGas</a:t>
                      </a:r>
                      <a:endParaRPr lang="en-US" altLang="zh-CN" b="1" kern="100" dirty="0"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3978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3340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7566</a:t>
                      </a:r>
                      <a:endParaRPr lang="zh-CN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92625613"/>
                  </a:ext>
                </a:extLst>
              </a:tr>
              <a:tr h="60415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kern="100" dirty="0" err="1">
                          <a:latin typeface="DengXian" panose="02010600030101010101" pitchFamily="2" charset="-122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BuildMarines</a:t>
                      </a:r>
                      <a:endParaRPr lang="zh-CN" altLang="zh-CN" b="1" kern="100" dirty="0"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3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0.55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-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133</a:t>
                      </a:r>
                      <a:endParaRPr lang="zh-CN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29915895"/>
                  </a:ext>
                </a:extLst>
              </a:tr>
            </a:tbl>
          </a:graphicData>
        </a:graphic>
      </p:graphicFrame>
      <p:sp>
        <p:nvSpPr>
          <p:cNvPr id="3" name="Rounded Rectangle 7">
            <a:extLst>
              <a:ext uri="{FF2B5EF4-FFF2-40B4-BE49-F238E27FC236}">
                <a16:creationId xmlns="" xmlns:a16="http://schemas.microsoft.com/office/drawing/2014/main" id="{2F102CB9-6D6A-4C40-90D9-4C2D84FC7F8E}"/>
              </a:ext>
            </a:extLst>
          </p:cNvPr>
          <p:cNvSpPr/>
          <p:nvPr/>
        </p:nvSpPr>
        <p:spPr>
          <a:xfrm>
            <a:off x="682329" y="2753841"/>
            <a:ext cx="10479740" cy="6043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7">
            <a:extLst>
              <a:ext uri="{FF2B5EF4-FFF2-40B4-BE49-F238E27FC236}">
                <a16:creationId xmlns="" xmlns:a16="http://schemas.microsoft.com/office/drawing/2014/main" id="{2F102CB9-6D6A-4C40-90D9-4C2D84FC7F8E}"/>
              </a:ext>
            </a:extLst>
          </p:cNvPr>
          <p:cNvSpPr/>
          <p:nvPr/>
        </p:nvSpPr>
        <p:spPr>
          <a:xfrm>
            <a:off x="682329" y="5902963"/>
            <a:ext cx="10479739" cy="6269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064548B5-51FA-4848-B59E-9BD2C8CE69A9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/>
              <a:t>Partial Results</a:t>
            </a:r>
            <a:endParaRPr lang="en-US" b="1" baseline="30000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21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97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接连接符 15">
            <a:extLst>
              <a:ext uri="{FF2B5EF4-FFF2-40B4-BE49-F238E27FC236}">
                <a16:creationId xmlns:a16="http://schemas.microsoft.com/office/drawing/2014/main" xmlns="" id="{2E6C7F0D-5A56-417A-9C6E-8D6058772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83" y="1101696"/>
            <a:ext cx="7559675" cy="25400"/>
          </a:xfrm>
          <a:prstGeom prst="line">
            <a:avLst/>
          </a:prstGeom>
          <a:noFill/>
          <a:ln w="38100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xmlns="" id="{9599C6D2-14B0-4C73-A842-10876A745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525" y="385195"/>
            <a:ext cx="27044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 b="1" dirty="0" smtClean="0">
                <a:solidFill>
                  <a:srgbClr val="4F81B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Our Work</a:t>
            </a:r>
            <a:endParaRPr lang="en-US" sz="4000" b="1" dirty="0">
              <a:solidFill>
                <a:srgbClr val="4F81BD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" name="矩形 10">
            <a:extLst>
              <a:ext uri="{FF2B5EF4-FFF2-40B4-BE49-F238E27FC236}">
                <a16:creationId xmlns:a16="http://schemas.microsoft.com/office/drawing/2014/main" xmlns="" id="{DF7A3F3D-1D21-43B6-87E1-86A527050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66" y="1313628"/>
            <a:ext cx="943254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Calibri" pitchFamily="34" charset="0"/>
                <a:sym typeface="宋体" pitchFamily="2" charset="-122"/>
              </a:rPr>
              <a:t>Reward Shaping for </a:t>
            </a:r>
            <a:r>
              <a:rPr lang="en-US" altLang="zh-CN" sz="2800" dirty="0" err="1" smtClean="0">
                <a:latin typeface="Calibri" pitchFamily="34" charset="0"/>
                <a:sym typeface="宋体" pitchFamily="2" charset="-122"/>
              </a:rPr>
              <a:t>CollectMineralShards</a:t>
            </a:r>
            <a:endParaRPr lang="en-US" altLang="zh-CN" sz="2800" dirty="0">
              <a:latin typeface="Calibri" pitchFamily="34" charset="0"/>
              <a:sym typeface="宋体" pitchFamily="2" charset="-122"/>
            </a:endParaRPr>
          </a:p>
          <a:p>
            <a:pPr marL="285750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/>
              <a:t>Hierarchical</a:t>
            </a:r>
            <a:r>
              <a:rPr lang="zh-CN" altLang="en-US" sz="2800" dirty="0"/>
              <a:t> </a:t>
            </a:r>
            <a:r>
              <a:rPr lang="en-US" altLang="zh-CN" sz="2800" dirty="0"/>
              <a:t>Modeling</a:t>
            </a:r>
            <a:r>
              <a:rPr lang="zh-CN" altLang="en-US" sz="2800" dirty="0"/>
              <a:t> </a:t>
            </a:r>
            <a:r>
              <a:rPr lang="en-US" altLang="zh-CN" sz="2800" dirty="0"/>
              <a:t>for</a:t>
            </a:r>
            <a:r>
              <a:rPr lang="zh-CN" altLang="en-US" sz="2800" dirty="0"/>
              <a:t> </a:t>
            </a:r>
            <a:r>
              <a:rPr lang="en-US" altLang="zh-CN" sz="2800" dirty="0" err="1" smtClean="0"/>
              <a:t>BuildMarines</a:t>
            </a:r>
            <a:endParaRPr lang="en-US" altLang="zh-CN" sz="2800" dirty="0" smtClean="0">
              <a:latin typeface="Calibri" pitchFamily="34" charset="0"/>
              <a:sym typeface="宋体" pitchFamily="2" charset="-122"/>
            </a:endParaRPr>
          </a:p>
          <a:p>
            <a:pPr marL="285750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Calibri" pitchFamily="34" charset="0"/>
                <a:sym typeface="宋体" pitchFamily="2" charset="-122"/>
              </a:rPr>
              <a:t>Other Works</a:t>
            </a:r>
          </a:p>
          <a:p>
            <a:pPr marL="742950" lvl="1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Calibri" pitchFamily="34" charset="0"/>
                <a:sym typeface="宋体" pitchFamily="2" charset="-122"/>
              </a:rPr>
              <a:t>Imitation Learning</a:t>
            </a:r>
          </a:p>
          <a:p>
            <a:pPr marL="742950" lvl="1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Calibri" pitchFamily="34" charset="0"/>
                <a:sym typeface="宋体" pitchFamily="2" charset="-122"/>
              </a:rPr>
              <a:t>Human vs Agents</a:t>
            </a:r>
          </a:p>
          <a:p>
            <a:pPr marL="742950" lvl="1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altLang="zh-CN" sz="2800" dirty="0">
              <a:latin typeface="Calibri" pitchFamily="34" charset="0"/>
              <a:sym typeface="宋体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-69871" y="2263836"/>
            <a:ext cx="12303059" cy="1727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22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898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F0EFBB-B6AF-4C40-A3FE-B470DB299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description</a:t>
            </a:r>
          </a:p>
          <a:p>
            <a:pPr lvl="1"/>
            <a:r>
              <a:rPr lang="en-US" altLang="zh-CN" dirty="0"/>
              <a:t>The agent starts with </a:t>
            </a:r>
            <a:r>
              <a:rPr lang="en-US" altLang="zh-CN" dirty="0">
                <a:solidFill>
                  <a:srgbClr val="FF0000"/>
                </a:solidFill>
              </a:rPr>
              <a:t>two marines </a:t>
            </a:r>
            <a:r>
              <a:rPr lang="en-US" altLang="zh-CN" dirty="0"/>
              <a:t>and must </a:t>
            </a:r>
            <a:r>
              <a:rPr lang="en-US" altLang="zh-CN" dirty="0">
                <a:solidFill>
                  <a:srgbClr val="FF0000"/>
                </a:solidFill>
              </a:rPr>
              <a:t>select</a:t>
            </a:r>
            <a:r>
              <a:rPr lang="en-US" altLang="zh-CN" dirty="0"/>
              <a:t> and </a:t>
            </a:r>
            <a:r>
              <a:rPr lang="en-US" altLang="zh-CN" dirty="0">
                <a:solidFill>
                  <a:srgbClr val="FF0000"/>
                </a:solidFill>
              </a:rPr>
              <a:t>move</a:t>
            </a:r>
            <a:r>
              <a:rPr lang="en-US" altLang="zh-CN" dirty="0"/>
              <a:t> them</a:t>
            </a:r>
            <a:r>
              <a:rPr lang="zh-CN" altLang="en-US" dirty="0"/>
              <a:t> </a:t>
            </a:r>
            <a:r>
              <a:rPr lang="en-US" altLang="zh-CN" dirty="0"/>
              <a:t>to pick up mineral shards spread around the map.</a:t>
            </a:r>
          </a:p>
          <a:p>
            <a:r>
              <a:rPr lang="en-US" altLang="zh-CN" dirty="0" smtClean="0"/>
              <a:t>Rewards</a:t>
            </a:r>
          </a:p>
          <a:p>
            <a:pPr lvl="1"/>
            <a:r>
              <a:rPr lang="en-US" dirty="0" smtClean="0"/>
              <a:t>Marine collects mineral </a:t>
            </a:r>
          </a:p>
          <a:p>
            <a:pPr marL="457200" lvl="1" indent="0">
              <a:buNone/>
            </a:pPr>
            <a:r>
              <a:rPr lang="en-US" dirty="0" smtClean="0"/>
              <a:t>    shards: +1</a:t>
            </a:r>
            <a:endParaRPr lang="en-US" altLang="zh-CN" dirty="0" smtClean="0"/>
          </a:p>
          <a:p>
            <a:r>
              <a:rPr lang="en-US" altLang="zh-CN" dirty="0" smtClean="0"/>
              <a:t>Time</a:t>
            </a:r>
            <a:r>
              <a:rPr lang="zh-CN" altLang="en-US" dirty="0" smtClean="0"/>
              <a:t> </a:t>
            </a:r>
            <a:r>
              <a:rPr lang="en-US" altLang="zh-CN" dirty="0"/>
              <a:t>limit</a:t>
            </a:r>
          </a:p>
          <a:p>
            <a:pPr lvl="1"/>
            <a:r>
              <a:rPr lang="en-US" altLang="zh-CN" dirty="0"/>
              <a:t>120</a:t>
            </a:r>
            <a:r>
              <a:rPr lang="zh-CN" altLang="en-US" dirty="0"/>
              <a:t> </a:t>
            </a:r>
            <a:r>
              <a:rPr lang="en-US" altLang="zh-CN" dirty="0"/>
              <a:t>seconds</a:t>
            </a:r>
          </a:p>
          <a:p>
            <a:endParaRPr lang="en-US" altLang="zh-CN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3DDC5-26F5-5941-92EC-D1BCDC729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 err="1"/>
              <a:t>CollectMineralShards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6D5235-9DC2-7B4B-8DB4-AC5BF0B62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66" y="3104331"/>
            <a:ext cx="5952075" cy="35030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23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503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B19BF5-C5CC-244C-A603-D57FBC1874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Method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A63E2A-EA60-F440-8AB8-19BC62F48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Actor Advantage Critic (A2C)</a:t>
            </a:r>
            <a:r>
              <a:rPr lang="zh-CN" altLang="en-US" dirty="0"/>
              <a:t> </a:t>
            </a:r>
            <a:r>
              <a:rPr lang="en-US" altLang="zh-CN" dirty="0"/>
              <a:t>[Wang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al.,</a:t>
            </a:r>
            <a:r>
              <a:rPr lang="zh-CN" altLang="en-US" dirty="0"/>
              <a:t> </a:t>
            </a:r>
            <a:r>
              <a:rPr lang="en-US" altLang="zh-CN" dirty="0"/>
              <a:t>2017]</a:t>
            </a:r>
          </a:p>
          <a:p>
            <a:pPr lvl="1"/>
            <a:r>
              <a:rPr lang="en-US" altLang="zh-CN" dirty="0"/>
              <a:t>A2C is a </a:t>
            </a:r>
            <a:r>
              <a:rPr lang="en-US" altLang="zh-CN" dirty="0">
                <a:solidFill>
                  <a:srgbClr val="FF0000"/>
                </a:solidFill>
              </a:rPr>
              <a:t>synchronous</a:t>
            </a:r>
            <a:r>
              <a:rPr lang="en-US" altLang="zh-CN" dirty="0"/>
              <a:t>, deterministic variant of </a:t>
            </a:r>
            <a:r>
              <a:rPr lang="en-US" altLang="zh-CN" dirty="0">
                <a:solidFill>
                  <a:srgbClr val="FF0000"/>
                </a:solidFill>
              </a:rPr>
              <a:t>Asynchronous Advantage Actor Critic (A3C)</a:t>
            </a:r>
            <a:r>
              <a:rPr lang="en-US" altLang="zh-CN" dirty="0"/>
              <a:t> which </a:t>
            </a:r>
            <a:r>
              <a:rPr lang="en-US" altLang="zh-CN" dirty="0" err="1">
                <a:solidFill>
                  <a:srgbClr val="FF0000"/>
                </a:solidFill>
              </a:rPr>
              <a:t>OpenAI</a:t>
            </a:r>
            <a:r>
              <a:rPr lang="en-US" altLang="zh-CN" dirty="0"/>
              <a:t> has</a:t>
            </a:r>
            <a:r>
              <a:rPr lang="zh-CN" altLang="en-US" dirty="0"/>
              <a:t> </a:t>
            </a:r>
            <a:r>
              <a:rPr lang="en-US" altLang="zh-CN" dirty="0"/>
              <a:t>found gives equal performance.</a:t>
            </a:r>
            <a:r>
              <a:rPr lang="zh-CN" altLang="en-US" dirty="0"/>
              <a:t> 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矩形 58"/>
          <p:cNvSpPr/>
          <p:nvPr/>
        </p:nvSpPr>
        <p:spPr>
          <a:xfrm>
            <a:off x="4876800" y="6399910"/>
            <a:ext cx="3629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Difference between A2C and A3C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475" y="3014326"/>
            <a:ext cx="7277769" cy="3000992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24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030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09A501-F61B-AD49-855B-302518E97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Deepmind</a:t>
            </a:r>
            <a:r>
              <a:rPr lang="zh-CN" altLang="en-US" dirty="0"/>
              <a:t> </a:t>
            </a:r>
            <a:r>
              <a:rPr lang="en-US" altLang="zh-CN" dirty="0"/>
              <a:t>(A3C)</a:t>
            </a:r>
            <a:r>
              <a:rPr lang="zh-CN" altLang="en-US" dirty="0"/>
              <a:t> </a:t>
            </a:r>
            <a:r>
              <a:rPr lang="en-US" altLang="zh-CN" dirty="0"/>
              <a:t>vs.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reproduction</a:t>
            </a:r>
            <a:r>
              <a:rPr lang="zh-CN" altLang="en-US" dirty="0"/>
              <a:t> </a:t>
            </a:r>
            <a:r>
              <a:rPr lang="en-US" altLang="zh-CN" dirty="0"/>
              <a:t>(A2C)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998FC2-EF04-7045-B66C-27A028F6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Results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D657646-99D0-FD42-9240-3916A3CF7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55" y="2788920"/>
            <a:ext cx="4081079" cy="273201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57F0647D-1329-C54F-8EDE-45E7ADD1C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23375"/>
              </p:ext>
            </p:extLst>
          </p:nvPr>
        </p:nvGraphicFramePr>
        <p:xfrm>
          <a:off x="2940146" y="5914771"/>
          <a:ext cx="6311708" cy="86258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103669">
                  <a:extLst>
                    <a:ext uri="{9D8B030D-6E8A-4147-A177-3AD203B41FA5}">
                      <a16:colId xmlns="" xmlns:a16="http://schemas.microsoft.com/office/drawing/2014/main" val="1447676001"/>
                    </a:ext>
                  </a:extLst>
                </a:gridCol>
                <a:gridCol w="2103669">
                  <a:extLst>
                    <a:ext uri="{9D8B030D-6E8A-4147-A177-3AD203B41FA5}">
                      <a16:colId xmlns="" xmlns:a16="http://schemas.microsoft.com/office/drawing/2014/main" val="1963165609"/>
                    </a:ext>
                  </a:extLst>
                </a:gridCol>
                <a:gridCol w="2104370">
                  <a:extLst>
                    <a:ext uri="{9D8B030D-6E8A-4147-A177-3AD203B41FA5}">
                      <a16:colId xmlns="" xmlns:a16="http://schemas.microsoft.com/office/drawing/2014/main" val="3508314166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altLang="zh-CN" sz="1600" dirty="0" smtClean="0">
                          <a:effectLst/>
                        </a:rPr>
                        <a:t>This agent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>
                          <a:effectLst/>
                        </a:rPr>
                        <a:t>Deepmind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>
                          <a:effectLst/>
                        </a:rPr>
                        <a:t>Human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13436865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r>
                        <a:rPr lang="en-US" altLang="zh-CN" sz="1600" b="1" dirty="0">
                          <a:effectLst/>
                        </a:rPr>
                        <a:t>106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>
                          <a:effectLst/>
                        </a:rPr>
                        <a:t>103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dirty="0">
                          <a:effectLst/>
                        </a:rPr>
                        <a:t>177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0626868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BA0F4B5-18C8-004C-B3B0-7FC113E5A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080" y="2762533"/>
            <a:ext cx="5494720" cy="275840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25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544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采矿-A2C +Music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232" y="88326"/>
            <a:ext cx="11885039" cy="668533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26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76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68B4FD-195F-D94F-AC45-2AFB68BC0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match</a:t>
            </a:r>
            <a:r>
              <a:rPr lang="en-US" dirty="0"/>
              <a:t> DeepMind baseline results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almost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two times worse </a:t>
            </a:r>
            <a:r>
              <a:rPr lang="en-US" altLang="zh-CN" dirty="0"/>
              <a:t>than human </a:t>
            </a:r>
            <a:r>
              <a:rPr lang="en-US" altLang="zh-CN" dirty="0" smtClean="0"/>
              <a:t>experts</a:t>
            </a:r>
            <a:endParaRPr lang="en-US" altLang="zh-CN" dirty="0"/>
          </a:p>
          <a:p>
            <a:pPr algn="just"/>
            <a:r>
              <a:rPr lang="en-US" altLang="zh-CN" dirty="0"/>
              <a:t>Two marines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not</a:t>
            </a:r>
            <a:r>
              <a:rPr lang="zh-CN" altLang="en-US" dirty="0"/>
              <a:t> </a:t>
            </a:r>
            <a:r>
              <a:rPr lang="en-US" altLang="zh-CN" dirty="0"/>
              <a:t>split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dirty="0"/>
              <a:t>moved independentl</a:t>
            </a:r>
            <a:r>
              <a:rPr lang="en-US" altLang="zh-CN" dirty="0"/>
              <a:t>y</a:t>
            </a:r>
          </a:p>
          <a:p>
            <a:pPr algn="just"/>
            <a:r>
              <a:rPr lang="en-US" altLang="zh-CN" dirty="0"/>
              <a:t>Possible</a:t>
            </a:r>
            <a:r>
              <a:rPr lang="zh-CN" altLang="en-US" dirty="0"/>
              <a:t> </a:t>
            </a:r>
            <a:r>
              <a:rPr lang="en-US" altLang="zh-CN" dirty="0" smtClean="0"/>
              <a:t>reason</a:t>
            </a:r>
            <a:endParaRPr lang="en-US" altLang="zh-CN" dirty="0"/>
          </a:p>
          <a:p>
            <a:pPr lvl="1" algn="just"/>
            <a:r>
              <a:rPr lang="en-US" altLang="zh-CN" dirty="0"/>
              <a:t>Original</a:t>
            </a:r>
            <a:r>
              <a:rPr lang="zh-CN" altLang="en-US" dirty="0"/>
              <a:t> </a:t>
            </a:r>
            <a:r>
              <a:rPr lang="en-US" altLang="zh-CN" dirty="0"/>
              <a:t>reward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FF0000"/>
                </a:solidFill>
              </a:rPr>
              <a:t>marine </a:t>
            </a:r>
            <a:r>
              <a:rPr lang="en-US" altLang="zh-CN" dirty="0" smtClean="0">
                <a:solidFill>
                  <a:srgbClr val="FF0000"/>
                </a:solidFill>
              </a:rPr>
              <a:t>collects mineral shards: </a:t>
            </a:r>
            <a:r>
              <a:rPr lang="en-US" altLang="zh-CN" dirty="0">
                <a:solidFill>
                  <a:srgbClr val="FF0000"/>
                </a:solidFill>
              </a:rPr>
              <a:t>+1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can’t</a:t>
            </a:r>
            <a:r>
              <a:rPr lang="zh-CN" altLang="en-US" dirty="0"/>
              <a:t> </a:t>
            </a:r>
            <a:r>
              <a:rPr lang="en-US" altLang="zh-CN" dirty="0"/>
              <a:t>guide the agent in the right direction</a:t>
            </a:r>
          </a:p>
          <a:p>
            <a:pPr lvl="1" algn="just"/>
            <a:endParaRPr lang="en-US" altLang="zh-CN" dirty="0"/>
          </a:p>
          <a:p>
            <a:pPr lvl="1" algn="just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87D821-A1CE-3D4A-A1DC-0175D384A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Result</a:t>
            </a:r>
            <a:r>
              <a:rPr lang="en-US"/>
              <a:t> </a:t>
            </a:r>
            <a:r>
              <a:rPr lang="en-US" altLang="zh-CN"/>
              <a:t>A</a:t>
            </a:r>
            <a:r>
              <a:rPr lang="en-US"/>
              <a:t>nalysis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27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768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87D821-A1CE-3D4A-A1DC-0175D384A1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I</a:t>
            </a:r>
            <a:r>
              <a:rPr lang="en-US"/>
              <a:t>nspired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68B4FD-195F-D94F-AC45-2AFB68BC0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zh-CN" dirty="0"/>
              <a:t>First-person</a:t>
            </a:r>
            <a:r>
              <a:rPr lang="zh-CN" altLang="en-US" dirty="0"/>
              <a:t> </a:t>
            </a:r>
            <a:r>
              <a:rPr lang="en-US" altLang="zh-CN" dirty="0"/>
              <a:t>Shooter</a:t>
            </a:r>
            <a:r>
              <a:rPr lang="zh-CN" altLang="en-US" dirty="0"/>
              <a:t> </a:t>
            </a:r>
            <a:r>
              <a:rPr lang="en-US" altLang="zh-CN" dirty="0"/>
              <a:t>Game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VizDoom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[Wu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al,</a:t>
            </a:r>
            <a:r>
              <a:rPr lang="zh-CN" altLang="en-US" dirty="0"/>
              <a:t> </a:t>
            </a:r>
            <a:r>
              <a:rPr lang="en-US" altLang="zh-CN" dirty="0"/>
              <a:t>2017]</a:t>
            </a:r>
          </a:p>
          <a:p>
            <a:pPr lvl="1" algn="just"/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F8304B-231F-F941-BA80-A7E92C700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18" y="2912426"/>
            <a:ext cx="4221894" cy="2374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FEDAFF8-5591-2B45-A6EE-2AC1008832EA}"/>
              </a:ext>
            </a:extLst>
          </p:cNvPr>
          <p:cNvSpPr txBox="1"/>
          <p:nvPr/>
        </p:nvSpPr>
        <p:spPr>
          <a:xfrm>
            <a:off x="7073862" y="2727760"/>
            <a:ext cx="2569999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/>
              <a:t>Win:</a:t>
            </a:r>
            <a:r>
              <a:rPr lang="zh-CN" altLang="en-US"/>
              <a:t> </a:t>
            </a:r>
            <a:r>
              <a:rPr lang="en-US" altLang="zh-CN"/>
              <a:t>+1;</a:t>
            </a:r>
            <a:r>
              <a:rPr lang="zh-CN" altLang="en-US"/>
              <a:t> </a:t>
            </a:r>
            <a:r>
              <a:rPr lang="en-US" altLang="zh-CN"/>
              <a:t>Draw:</a:t>
            </a:r>
            <a:r>
              <a:rPr lang="zh-CN" altLang="en-US"/>
              <a:t> </a:t>
            </a:r>
            <a:r>
              <a:rPr lang="en-US" altLang="zh-CN"/>
              <a:t>0;</a:t>
            </a:r>
            <a:r>
              <a:rPr lang="zh-CN" altLang="en-US"/>
              <a:t> </a:t>
            </a:r>
            <a:r>
              <a:rPr lang="en-US" altLang="zh-CN"/>
              <a:t>Loss:</a:t>
            </a:r>
            <a:r>
              <a:rPr lang="zh-CN" altLang="en-US"/>
              <a:t> </a:t>
            </a:r>
            <a:r>
              <a:rPr lang="en-US" altLang="zh-CN"/>
              <a:t>-1</a:t>
            </a:r>
            <a:endParaRPr lang="en-US"/>
          </a:p>
        </p:txBody>
      </p:sp>
      <p:pic>
        <p:nvPicPr>
          <p:cNvPr id="8" name="圖片 5">
            <a:extLst>
              <a:ext uri="{FF2B5EF4-FFF2-40B4-BE49-F238E27FC236}">
                <a16:creationId xmlns="" xmlns:a16="http://schemas.microsoft.com/office/drawing/2014/main" id="{76C35D76-B972-2E40-9BBB-0EC4BBEB8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893" y="4289577"/>
            <a:ext cx="7465941" cy="1836587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="" xmlns:a16="http://schemas.microsoft.com/office/drawing/2014/main" id="{851BF8ED-EEF5-0345-8C9C-2CFE6D500424}"/>
              </a:ext>
            </a:extLst>
          </p:cNvPr>
          <p:cNvSpPr/>
          <p:nvPr/>
        </p:nvSpPr>
        <p:spPr>
          <a:xfrm>
            <a:off x="8169493" y="3319601"/>
            <a:ext cx="378738" cy="779930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E2FF873-24D3-7F47-BEA6-821335C48C47}"/>
              </a:ext>
            </a:extLst>
          </p:cNvPr>
          <p:cNvSpPr txBox="1"/>
          <p:nvPr/>
        </p:nvSpPr>
        <p:spPr>
          <a:xfrm>
            <a:off x="5292464" y="3319601"/>
            <a:ext cx="1155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/>
              <a:t>Reward</a:t>
            </a:r>
            <a:endParaRPr lang="en-US" sz="2400" b="1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28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661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接连接符 15">
            <a:extLst>
              <a:ext uri="{FF2B5EF4-FFF2-40B4-BE49-F238E27FC236}">
                <a16:creationId xmlns:a16="http://schemas.microsoft.com/office/drawing/2014/main" xmlns="" id="{2E6C7F0D-5A56-417A-9C6E-8D6058772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951" y="1316967"/>
            <a:ext cx="7559675" cy="25400"/>
          </a:xfrm>
          <a:prstGeom prst="line">
            <a:avLst/>
          </a:prstGeom>
          <a:noFill/>
          <a:ln w="38100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xmlns="" id="{9599C6D2-14B0-4C73-A842-10876A745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275" y="543772"/>
            <a:ext cx="26185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 b="1" dirty="0">
                <a:solidFill>
                  <a:srgbClr val="4F81B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Overview</a:t>
            </a:r>
            <a:endParaRPr lang="en-US" sz="4000" b="1" dirty="0">
              <a:solidFill>
                <a:srgbClr val="4F81BD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" name="矩形 10">
            <a:extLst>
              <a:ext uri="{FF2B5EF4-FFF2-40B4-BE49-F238E27FC236}">
                <a16:creationId xmlns:a16="http://schemas.microsoft.com/office/drawing/2014/main" xmlns="" id="{DF7A3F3D-1D21-43B6-87E1-86A527050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34" y="1528899"/>
            <a:ext cx="58409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Reinforcement Learning</a:t>
            </a:r>
          </a:p>
          <a:p>
            <a:pPr marL="285750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Why </a:t>
            </a:r>
            <a:r>
              <a:rPr lang="en-US" altLang="zh-CN" sz="2800" dirty="0" smtClean="0">
                <a:latin typeface="Calibri" pitchFamily="34" charset="0"/>
                <a:sym typeface="宋体" pitchFamily="2" charset="-122"/>
              </a:rPr>
              <a:t>StarCraft II</a:t>
            </a:r>
            <a:endParaRPr lang="en-US" altLang="zh-CN" sz="2800" dirty="0">
              <a:latin typeface="Calibri" pitchFamily="34" charset="0"/>
              <a:sym typeface="宋体" pitchFamily="2" charset="-122"/>
            </a:endParaRPr>
          </a:p>
          <a:p>
            <a:pPr marL="285750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Introduction to </a:t>
            </a:r>
            <a:r>
              <a:rPr lang="en-US" altLang="zh-CN" sz="2800" dirty="0" err="1" smtClean="0">
                <a:latin typeface="Calibri" pitchFamily="34" charset="0"/>
                <a:sym typeface="宋体" pitchFamily="2" charset="-122"/>
              </a:rPr>
              <a:t>Minigames</a:t>
            </a:r>
            <a:endParaRPr lang="zh-CN" altLang="en-US" sz="2800" dirty="0"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2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111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A8D741-68D3-E640-9574-972EA97E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Reward</a:t>
            </a:r>
            <a:r>
              <a:rPr lang="zh-CN" altLang="en-US"/>
              <a:t> </a:t>
            </a:r>
            <a:r>
              <a:rPr lang="en-US" altLang="zh-CN"/>
              <a:t>Shaping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49B70CE-B858-3D40-B941-0A84D2B30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009" y="2905517"/>
            <a:ext cx="3316769" cy="19451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1E8966F-EFCD-2F4B-BA4E-EC36B1EFA62C}"/>
              </a:ext>
            </a:extLst>
          </p:cNvPr>
          <p:cNvSpPr txBox="1"/>
          <p:nvPr/>
        </p:nvSpPr>
        <p:spPr>
          <a:xfrm>
            <a:off x="2352631" y="4898585"/>
            <a:ext cx="163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Original</a:t>
            </a:r>
            <a:r>
              <a:rPr lang="zh-CN" altLang="en-US"/>
              <a:t> </a:t>
            </a:r>
            <a:r>
              <a:rPr lang="en-US" altLang="zh-CN"/>
              <a:t>reward</a:t>
            </a:r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29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670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A8D741-68D3-E640-9574-972EA97E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Reward</a:t>
            </a:r>
            <a:r>
              <a:rPr lang="zh-CN" altLang="en-US"/>
              <a:t> </a:t>
            </a:r>
            <a:r>
              <a:rPr lang="en-US" altLang="zh-CN"/>
              <a:t>Shaping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4EEB5C6-3145-B345-ADB2-06446D6DC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469" y="4110694"/>
            <a:ext cx="3316769" cy="1945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D54A74E-F98D-9141-A804-66D26C07B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469" y="1700342"/>
            <a:ext cx="3316769" cy="1945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49B70CE-B858-3D40-B941-0A84D2B30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009" y="2905517"/>
            <a:ext cx="3316769" cy="1945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FAD756F-15A5-F540-8C9E-792C765BA859}"/>
              </a:ext>
            </a:extLst>
          </p:cNvPr>
          <p:cNvSpPr txBox="1"/>
          <p:nvPr/>
        </p:nvSpPr>
        <p:spPr>
          <a:xfrm>
            <a:off x="8618433" y="3462577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>
                <a:solidFill>
                  <a:srgbClr val="FF0000"/>
                </a:solidFill>
              </a:rPr>
              <a:t>+</a:t>
            </a:r>
            <a:endParaRPr lang="en-US" sz="4800" b="1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1E8966F-EFCD-2F4B-BA4E-EC36B1EFA62C}"/>
              </a:ext>
            </a:extLst>
          </p:cNvPr>
          <p:cNvSpPr txBox="1"/>
          <p:nvPr/>
        </p:nvSpPr>
        <p:spPr>
          <a:xfrm>
            <a:off x="2352631" y="4898585"/>
            <a:ext cx="163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Original</a:t>
            </a:r>
            <a:r>
              <a:rPr lang="zh-CN" altLang="en-US"/>
              <a:t> </a:t>
            </a:r>
            <a:r>
              <a:rPr lang="en-US" altLang="zh-CN"/>
              <a:t>reward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F6C0DA1-E2D1-2C49-AB7B-B2EC4860610D}"/>
              </a:ext>
            </a:extLst>
          </p:cNvPr>
          <p:cNvSpPr txBox="1"/>
          <p:nvPr/>
        </p:nvSpPr>
        <p:spPr>
          <a:xfrm>
            <a:off x="8056068" y="6143944"/>
            <a:ext cx="161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Current</a:t>
            </a:r>
            <a:r>
              <a:rPr lang="zh-CN" altLang="en-US"/>
              <a:t> </a:t>
            </a:r>
            <a:r>
              <a:rPr lang="en-US" altLang="zh-CN"/>
              <a:t>reward</a:t>
            </a:r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="" xmlns:a16="http://schemas.microsoft.com/office/drawing/2014/main" id="{07D4ECEC-F43A-0348-8588-E03C9BB468E5}"/>
              </a:ext>
            </a:extLst>
          </p:cNvPr>
          <p:cNvSpPr/>
          <p:nvPr/>
        </p:nvSpPr>
        <p:spPr>
          <a:xfrm>
            <a:off x="5367399" y="3494026"/>
            <a:ext cx="1298448" cy="768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30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737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127F4C82-6498-CB43-A9AB-2773D5886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7576" y="1511859"/>
            <a:ext cx="8556847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99C357-31C6-F64D-90C0-90EF2A8D2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A2C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Reward</a:t>
            </a:r>
            <a:r>
              <a:rPr lang="zh-CN" altLang="en-US" dirty="0"/>
              <a:t> </a:t>
            </a:r>
            <a:r>
              <a:rPr lang="en-US" altLang="zh-CN" dirty="0"/>
              <a:t>Shaping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直接连接符 4"/>
          <p:cNvCxnSpPr/>
          <p:nvPr/>
        </p:nvCxnSpPr>
        <p:spPr>
          <a:xfrm>
            <a:off x="2405449" y="2676569"/>
            <a:ext cx="8279027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2133600" y="2532406"/>
            <a:ext cx="271849" cy="2553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101250"/>
              </p:ext>
            </p:extLst>
          </p:nvPr>
        </p:nvGraphicFramePr>
        <p:xfrm>
          <a:off x="8816313" y="5914771"/>
          <a:ext cx="1419928" cy="86258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419928"/>
              </a:tblGrid>
              <a:tr h="3749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altLang="zh-CN" sz="1600" dirty="0">
                          <a:effectLst/>
                        </a:rPr>
                        <a:t>Our</a:t>
                      </a:r>
                      <a:r>
                        <a:rPr lang="zh-CN" altLang="en-US" sz="1600" dirty="0">
                          <a:effectLst/>
                        </a:rPr>
                        <a:t> </a:t>
                      </a:r>
                      <a:r>
                        <a:rPr lang="en-US" altLang="zh-CN" sz="1600" dirty="0">
                          <a:effectLst/>
                        </a:rPr>
                        <a:t>agent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490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r>
                        <a:rPr lang="en-US" altLang="zh-CN" sz="1600" b="1" dirty="0" smtClean="0">
                          <a:effectLst/>
                        </a:rPr>
                        <a:t>120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1" name="Table 5">
            <a:extLst>
              <a:ext uri="{FF2B5EF4-FFF2-40B4-BE49-F238E27FC236}">
                <a16:creationId xmlns="" xmlns:a16="http://schemas.microsoft.com/office/drawing/2014/main" id="{57F0647D-1329-C54F-8EDE-45E7ADD1C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94508"/>
              </p:ext>
            </p:extLst>
          </p:nvPr>
        </p:nvGraphicFramePr>
        <p:xfrm>
          <a:off x="2402264" y="5914771"/>
          <a:ext cx="6311708" cy="86258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103669">
                  <a:extLst>
                    <a:ext uri="{9D8B030D-6E8A-4147-A177-3AD203B41FA5}">
                      <a16:colId xmlns="" xmlns:a16="http://schemas.microsoft.com/office/drawing/2014/main" val="1447676001"/>
                    </a:ext>
                  </a:extLst>
                </a:gridCol>
                <a:gridCol w="2103669">
                  <a:extLst>
                    <a:ext uri="{9D8B030D-6E8A-4147-A177-3AD203B41FA5}">
                      <a16:colId xmlns="" xmlns:a16="http://schemas.microsoft.com/office/drawing/2014/main" val="1963165609"/>
                    </a:ext>
                  </a:extLst>
                </a:gridCol>
                <a:gridCol w="2104370">
                  <a:extLst>
                    <a:ext uri="{9D8B030D-6E8A-4147-A177-3AD203B41FA5}">
                      <a16:colId xmlns="" xmlns:a16="http://schemas.microsoft.com/office/drawing/2014/main" val="3508314166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altLang="zh-CN" sz="1600" dirty="0" smtClean="0">
                          <a:effectLst/>
                        </a:rPr>
                        <a:t>Last agent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>
                          <a:effectLst/>
                        </a:rPr>
                        <a:t>Deepmind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>
                          <a:effectLst/>
                        </a:rPr>
                        <a:t>Human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13436865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r>
                        <a:rPr lang="en-US" altLang="zh-CN" sz="1600" b="1" dirty="0">
                          <a:effectLst/>
                        </a:rPr>
                        <a:t>106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>
                          <a:effectLst/>
                        </a:rPr>
                        <a:t>103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dirty="0">
                          <a:effectLst/>
                        </a:rPr>
                        <a:t>177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06268686"/>
                  </a:ext>
                </a:extLst>
              </a:tr>
            </a:tbl>
          </a:graphicData>
        </a:graphic>
      </p:graphicFrame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31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0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采矿-Reward Shaping +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232" y="99794"/>
            <a:ext cx="11824200" cy="6651113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32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652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6E4B7F-C7B6-B047-B8D4-56F38F8A8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Better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</a:p>
          <a:p>
            <a:pPr lvl="1">
              <a:buClr>
                <a:schemeClr val="tx1"/>
              </a:buClr>
            </a:pPr>
            <a:r>
              <a:rPr lang="en-US" altLang="zh-CN" dirty="0" smtClean="0">
                <a:solidFill>
                  <a:srgbClr val="FF0000"/>
                </a:solidFill>
              </a:rPr>
              <a:t>120</a:t>
            </a:r>
            <a:r>
              <a:rPr lang="zh-CN" altLang="en-US" dirty="0" smtClean="0"/>
              <a:t> </a:t>
            </a:r>
            <a:r>
              <a:rPr lang="en-US" altLang="zh-CN" dirty="0"/>
              <a:t>(with</a:t>
            </a:r>
            <a:r>
              <a:rPr lang="zh-CN" altLang="en-US" dirty="0"/>
              <a:t> </a:t>
            </a:r>
            <a:r>
              <a:rPr lang="en-US" altLang="zh-CN" dirty="0"/>
              <a:t>reward</a:t>
            </a:r>
            <a:r>
              <a:rPr lang="zh-CN" altLang="en-US" dirty="0"/>
              <a:t> </a:t>
            </a:r>
            <a:r>
              <a:rPr lang="en-US" altLang="zh-CN" dirty="0"/>
              <a:t>shaping)</a:t>
            </a:r>
            <a:r>
              <a:rPr lang="zh-CN" altLang="en-US" dirty="0"/>
              <a:t> </a:t>
            </a:r>
            <a:r>
              <a:rPr lang="en-US" altLang="zh-CN" dirty="0"/>
              <a:t>vs.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106</a:t>
            </a:r>
            <a:r>
              <a:rPr lang="zh-CN" altLang="en-US" dirty="0"/>
              <a:t> </a:t>
            </a:r>
            <a:r>
              <a:rPr lang="en-US" altLang="zh-CN" dirty="0"/>
              <a:t>(without</a:t>
            </a:r>
            <a:r>
              <a:rPr lang="zh-CN" altLang="en-US" dirty="0"/>
              <a:t> </a:t>
            </a:r>
            <a:r>
              <a:rPr lang="en-US" altLang="zh-CN" dirty="0"/>
              <a:t>reward</a:t>
            </a:r>
            <a:r>
              <a:rPr lang="zh-CN" altLang="en-US" dirty="0"/>
              <a:t> </a:t>
            </a:r>
            <a:r>
              <a:rPr lang="en-US" altLang="zh-CN" dirty="0"/>
              <a:t>shaping)</a:t>
            </a:r>
          </a:p>
          <a:p>
            <a:r>
              <a:rPr lang="en-US" altLang="zh-CN" dirty="0"/>
              <a:t>Two marines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are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split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up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not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moved independently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Keeping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some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distance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marines</a:t>
            </a:r>
            <a:r>
              <a:rPr lang="zh-CN" altLang="en-US" dirty="0"/>
              <a:t> </a:t>
            </a:r>
            <a:r>
              <a:rPr lang="en-US" altLang="zh-CN" dirty="0"/>
              <a:t>makes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better,</a:t>
            </a:r>
            <a:r>
              <a:rPr lang="zh-CN" altLang="en-US" dirty="0"/>
              <a:t> </a:t>
            </a:r>
            <a:r>
              <a:rPr lang="en-US" altLang="zh-CN" dirty="0"/>
              <a:t>even</a:t>
            </a:r>
            <a:r>
              <a:rPr lang="zh-CN" altLang="en-US" dirty="0"/>
              <a:t> </a:t>
            </a:r>
            <a:r>
              <a:rPr lang="en-US" altLang="zh-CN" dirty="0"/>
              <a:t>through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marines</a:t>
            </a:r>
            <a:r>
              <a:rPr lang="zh-CN" altLang="en-US" dirty="0"/>
              <a:t> </a:t>
            </a:r>
            <a:r>
              <a:rPr lang="en-US" altLang="zh-CN" dirty="0"/>
              <a:t>can’t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moved</a:t>
            </a:r>
            <a:r>
              <a:rPr lang="zh-CN" altLang="en-US" dirty="0"/>
              <a:t> </a:t>
            </a:r>
            <a:r>
              <a:rPr lang="en-US" altLang="zh-CN" dirty="0"/>
              <a:t>independently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88BC47-4CE7-7F4A-9BBD-54642709C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Result</a:t>
            </a:r>
            <a:r>
              <a:rPr lang="en-US"/>
              <a:t> </a:t>
            </a:r>
            <a:r>
              <a:rPr lang="en-US" altLang="zh-CN"/>
              <a:t>A</a:t>
            </a:r>
            <a:r>
              <a:rPr lang="en-US"/>
              <a:t>nalysis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33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919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D79E3F-F826-DC48-A6B2-08C7222F2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description</a:t>
            </a:r>
          </a:p>
          <a:p>
            <a:pPr lvl="1"/>
            <a:r>
              <a:rPr lang="en-US" altLang="zh-CN" dirty="0"/>
              <a:t>The agent starts with a limited base and is rewarded for building marines.</a:t>
            </a:r>
          </a:p>
          <a:p>
            <a:r>
              <a:rPr lang="en-US" altLang="zh-CN" dirty="0"/>
              <a:t>Rewards</a:t>
            </a:r>
          </a:p>
          <a:p>
            <a:pPr lvl="1"/>
            <a:r>
              <a:rPr lang="en-US" altLang="zh-CN" dirty="0" smtClean="0"/>
              <a:t>Build a</a:t>
            </a:r>
            <a:r>
              <a:rPr lang="zh-CN" altLang="en-US" dirty="0" smtClean="0"/>
              <a:t> </a:t>
            </a:r>
            <a:r>
              <a:rPr lang="en-US" altLang="zh-CN" dirty="0" smtClean="0"/>
              <a:t>marine:</a:t>
            </a:r>
            <a:r>
              <a:rPr lang="zh-CN" altLang="en-US" dirty="0" smtClean="0"/>
              <a:t> </a:t>
            </a:r>
            <a:r>
              <a:rPr lang="en-US" altLang="zh-CN" dirty="0"/>
              <a:t>+1</a:t>
            </a:r>
          </a:p>
          <a:p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limit</a:t>
            </a:r>
          </a:p>
          <a:p>
            <a:pPr lvl="1"/>
            <a:r>
              <a:rPr lang="en-US" altLang="zh-CN" dirty="0"/>
              <a:t>900</a:t>
            </a:r>
            <a:r>
              <a:rPr lang="zh-CN" altLang="en-US" dirty="0"/>
              <a:t> </a:t>
            </a:r>
            <a:r>
              <a:rPr lang="en-US" altLang="zh-CN" dirty="0"/>
              <a:t>seconds</a:t>
            </a:r>
          </a:p>
          <a:p>
            <a:pPr lvl="1"/>
            <a:endParaRPr lang="en-US" altLang="zh-CN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11B8A5-C388-EA4B-9273-8F2A6C3E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BuildMarines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5E8FB9D-4AF4-894B-A2A3-0C3E2C3EB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819" y="3018768"/>
            <a:ext cx="5801636" cy="35431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34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283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D79E3F-F826-DC48-A6B2-08C7222F2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description</a:t>
            </a:r>
          </a:p>
          <a:p>
            <a:pPr lvl="1"/>
            <a:r>
              <a:rPr lang="en-US" altLang="zh-CN" dirty="0"/>
              <a:t>The agent starts with a limited base and is rewarded for building marines.</a:t>
            </a:r>
          </a:p>
          <a:p>
            <a:r>
              <a:rPr lang="en-US" altLang="zh-CN" dirty="0"/>
              <a:t>Rewards</a:t>
            </a:r>
          </a:p>
          <a:p>
            <a:pPr lvl="1"/>
            <a:r>
              <a:rPr lang="en-US" altLang="zh-CN" dirty="0"/>
              <a:t>Build</a:t>
            </a:r>
            <a:r>
              <a:rPr lang="zh-CN" altLang="en-US" dirty="0"/>
              <a:t> </a:t>
            </a:r>
            <a:r>
              <a:rPr lang="en-US" altLang="zh-CN" dirty="0" smtClean="0"/>
              <a:t>a marine:</a:t>
            </a:r>
            <a:r>
              <a:rPr lang="zh-CN" altLang="en-US" dirty="0" smtClean="0"/>
              <a:t> </a:t>
            </a:r>
            <a:r>
              <a:rPr lang="en-US" altLang="zh-CN" dirty="0"/>
              <a:t>+1</a:t>
            </a:r>
          </a:p>
          <a:p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limit</a:t>
            </a:r>
          </a:p>
          <a:p>
            <a:pPr lvl="1"/>
            <a:r>
              <a:rPr lang="en-US" altLang="zh-CN" dirty="0"/>
              <a:t>900</a:t>
            </a:r>
            <a:r>
              <a:rPr lang="zh-CN" altLang="en-US" dirty="0"/>
              <a:t> </a:t>
            </a:r>
            <a:r>
              <a:rPr lang="en-US" altLang="zh-CN" dirty="0"/>
              <a:t>seconds</a:t>
            </a:r>
          </a:p>
          <a:p>
            <a:pPr lvl="1"/>
            <a:endParaRPr lang="en-US" altLang="zh-CN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11B8A5-C388-EA4B-9273-8F2A6C3E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BuildMarines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5E8FB9D-4AF4-894B-A2A3-0C3E2C3EB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819" y="3018768"/>
            <a:ext cx="5801636" cy="3543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DE3A10A-9C1C-DE44-A05F-DE540F3000F3}"/>
              </a:ext>
            </a:extLst>
          </p:cNvPr>
          <p:cNvSpPr txBox="1"/>
          <p:nvPr/>
        </p:nvSpPr>
        <p:spPr>
          <a:xfrm>
            <a:off x="2218991" y="5195306"/>
            <a:ext cx="1540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</a:rPr>
              <a:t>Hard!!!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35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590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E79F55-56FA-5C48-953C-C2EA81C25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Multiple</a:t>
            </a:r>
            <a:r>
              <a:rPr lang="zh-CN" altLang="en-US" dirty="0" smtClean="0"/>
              <a:t> </a:t>
            </a:r>
            <a:r>
              <a:rPr lang="en-US" altLang="zh-CN" dirty="0"/>
              <a:t>sub-tasks</a:t>
            </a:r>
          </a:p>
          <a:p>
            <a:pPr lvl="1"/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must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uild workers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dirty="0"/>
              <a:t> </a:t>
            </a:r>
            <a:r>
              <a:rPr lang="en-US" dirty="0">
                <a:solidFill>
                  <a:srgbClr val="FF0000"/>
                </a:solidFill>
              </a:rPr>
              <a:t>collect resources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 </a:t>
            </a:r>
            <a:r>
              <a:rPr lang="en-US" altLang="zh-CN" dirty="0">
                <a:solidFill>
                  <a:srgbClr val="FF0000"/>
                </a:solidFill>
              </a:rPr>
              <a:t>build Supply Depots</a:t>
            </a:r>
            <a:r>
              <a:rPr lang="en-US" altLang="zh-CN" dirty="0"/>
              <a:t>, </a:t>
            </a:r>
            <a:r>
              <a:rPr lang="en-US" altLang="zh-CN" dirty="0">
                <a:solidFill>
                  <a:srgbClr val="FF0000"/>
                </a:solidFill>
              </a:rPr>
              <a:t>build Barracks</a:t>
            </a:r>
            <a:r>
              <a:rPr lang="en-US" altLang="zh-CN" dirty="0"/>
              <a:t>, and then </a:t>
            </a:r>
            <a:r>
              <a:rPr lang="en-US" altLang="zh-CN" dirty="0">
                <a:solidFill>
                  <a:srgbClr val="FF0000"/>
                </a:solidFill>
              </a:rPr>
              <a:t>train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marines</a:t>
            </a:r>
            <a:r>
              <a:rPr lang="en-US" altLang="zh-CN" dirty="0"/>
              <a:t>.</a:t>
            </a:r>
          </a:p>
          <a:p>
            <a:pPr lvl="1"/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requires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completion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multiple</a:t>
            </a:r>
            <a:r>
              <a:rPr lang="zh-CN" altLang="en-US" dirty="0"/>
              <a:t> </a:t>
            </a:r>
            <a:r>
              <a:rPr lang="en-US" altLang="zh-CN" dirty="0"/>
              <a:t>sub-tasks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long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time-steps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in between.</a:t>
            </a:r>
          </a:p>
          <a:p>
            <a:r>
              <a:rPr lang="en-US" altLang="zh-CN" dirty="0"/>
              <a:t>Sparse</a:t>
            </a:r>
            <a:r>
              <a:rPr lang="zh-CN" altLang="en-US" dirty="0"/>
              <a:t> </a:t>
            </a:r>
            <a:r>
              <a:rPr lang="en-US" altLang="zh-CN" dirty="0"/>
              <a:t>reward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Delayed</a:t>
            </a:r>
            <a:r>
              <a:rPr lang="zh-CN" altLang="en-US" dirty="0"/>
              <a:t> </a:t>
            </a:r>
            <a:r>
              <a:rPr lang="en-US" altLang="zh-CN" dirty="0"/>
              <a:t>reward</a:t>
            </a:r>
          </a:p>
          <a:p>
            <a:pPr lvl="1"/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reward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marines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built.</a:t>
            </a:r>
          </a:p>
          <a:p>
            <a:pPr lvl="1"/>
            <a:endParaRPr lang="en-US" altLang="zh-CN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85B627-59B3-5A41-956F-61FE4755F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Why</a:t>
            </a:r>
            <a:r>
              <a:rPr lang="zh-CN" altLang="en-US"/>
              <a:t> </a:t>
            </a:r>
            <a:r>
              <a:rPr lang="en-US" altLang="zh-CN"/>
              <a:t>hard?</a:t>
            </a:r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24E5C6EA-A367-9344-8ADD-0361F749C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34258"/>
              </p:ext>
            </p:extLst>
          </p:nvPr>
        </p:nvGraphicFramePr>
        <p:xfrm>
          <a:off x="2634171" y="5478162"/>
          <a:ext cx="6923659" cy="933018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307630">
                  <a:extLst>
                    <a:ext uri="{9D8B030D-6E8A-4147-A177-3AD203B41FA5}">
                      <a16:colId xmlns="" xmlns:a16="http://schemas.microsoft.com/office/drawing/2014/main" val="1447676001"/>
                    </a:ext>
                  </a:extLst>
                </a:gridCol>
                <a:gridCol w="2307630">
                  <a:extLst>
                    <a:ext uri="{9D8B030D-6E8A-4147-A177-3AD203B41FA5}">
                      <a16:colId xmlns="" xmlns:a16="http://schemas.microsoft.com/office/drawing/2014/main" val="1963165609"/>
                    </a:ext>
                  </a:extLst>
                </a:gridCol>
                <a:gridCol w="2308399">
                  <a:extLst>
                    <a:ext uri="{9D8B030D-6E8A-4147-A177-3AD203B41FA5}">
                      <a16:colId xmlns="" xmlns:a16="http://schemas.microsoft.com/office/drawing/2014/main" val="3508314166"/>
                    </a:ext>
                  </a:extLst>
                </a:gridCol>
              </a:tblGrid>
              <a:tr h="4053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altLang="zh-CN" sz="1600" dirty="0" smtClean="0">
                          <a:effectLst/>
                        </a:rPr>
                        <a:t>A2C agent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 err="1">
                          <a:effectLst/>
                        </a:rPr>
                        <a:t>Deepmind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>
                          <a:effectLst/>
                        </a:rPr>
                        <a:t>Human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13436865"/>
                  </a:ext>
                </a:extLst>
              </a:tr>
              <a:tr h="52766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r>
                        <a:rPr lang="en-US" altLang="zh-CN" sz="1600" b="1" dirty="0">
                          <a:effectLst/>
                        </a:rPr>
                        <a:t>0.5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r>
                        <a:rPr lang="en-US" altLang="zh-CN" sz="1600" b="1" dirty="0">
                          <a:effectLst/>
                        </a:rPr>
                        <a:t>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dirty="0">
                          <a:effectLst/>
                        </a:rPr>
                        <a:t>133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06268686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36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82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357A03-42D7-864C-9660-FA1DDE635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Huge</a:t>
            </a:r>
            <a:r>
              <a:rPr lang="zh-CN" altLang="en-US" dirty="0"/>
              <a:t> </a:t>
            </a:r>
            <a:r>
              <a:rPr lang="en-US" altLang="zh-CN" dirty="0"/>
              <a:t>action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</a:p>
          <a:p>
            <a:pPr lvl="1"/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524</a:t>
            </a:r>
            <a:r>
              <a:rPr lang="zh-CN" altLang="en-US" dirty="0" smtClean="0"/>
              <a:t> </a:t>
            </a:r>
            <a:r>
              <a:rPr lang="en-US" altLang="zh-CN" dirty="0"/>
              <a:t>action</a:t>
            </a:r>
            <a:r>
              <a:rPr lang="zh-CN" altLang="en-US" dirty="0"/>
              <a:t> </a:t>
            </a:r>
            <a:r>
              <a:rPr lang="en-US" altLang="zh-CN" dirty="0"/>
              <a:t>functions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types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101938719</a:t>
            </a:r>
            <a:r>
              <a:rPr lang="zh-CN" altLang="en-US" dirty="0"/>
              <a:t> </a:t>
            </a:r>
            <a:r>
              <a:rPr lang="en-US" altLang="zh-CN" dirty="0"/>
              <a:t>possible</a:t>
            </a:r>
            <a:r>
              <a:rPr lang="zh-CN" altLang="en-US" dirty="0"/>
              <a:t> </a:t>
            </a:r>
            <a:r>
              <a:rPr lang="en-US" altLang="zh-CN" dirty="0"/>
              <a:t>actions</a:t>
            </a:r>
          </a:p>
          <a:p>
            <a:r>
              <a:rPr lang="en-US" altLang="zh-CN" dirty="0"/>
              <a:t>Sparse</a:t>
            </a:r>
            <a:r>
              <a:rPr lang="zh-CN" altLang="en-US" dirty="0"/>
              <a:t> </a:t>
            </a:r>
            <a:r>
              <a:rPr lang="en-US" altLang="zh-CN" dirty="0"/>
              <a:t>reward</a:t>
            </a:r>
          </a:p>
          <a:p>
            <a:pPr lvl="1"/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build</a:t>
            </a:r>
            <a:r>
              <a:rPr lang="zh-CN" altLang="en-US" dirty="0"/>
              <a:t> </a:t>
            </a:r>
            <a:r>
              <a:rPr lang="en-US" altLang="zh-CN" dirty="0"/>
              <a:t>marine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low-level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actions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exploration</a:t>
            </a:r>
            <a:r>
              <a:rPr lang="en-US" altLang="zh-CN" dirty="0"/>
              <a:t>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3214C-0892-B24A-BB49-17033056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Bad</a:t>
            </a:r>
            <a:r>
              <a:rPr lang="zh-CN" altLang="en-US"/>
              <a:t> </a:t>
            </a:r>
            <a:r>
              <a:rPr lang="en-US" altLang="zh-CN"/>
              <a:t>Results</a:t>
            </a:r>
            <a:r>
              <a:rPr lang="zh-CN" altLang="en-US"/>
              <a:t> </a:t>
            </a:r>
            <a:r>
              <a:rPr lang="en-US" altLang="zh-CN"/>
              <a:t>Reason</a:t>
            </a:r>
            <a:r>
              <a:rPr lang="zh-CN" altLang="en-US"/>
              <a:t> </a:t>
            </a:r>
            <a:r>
              <a:rPr lang="en-US" altLang="zh-CN"/>
              <a:t>Analysis</a:t>
            </a:r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37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280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357A03-42D7-864C-9660-FA1DDE635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Huge</a:t>
            </a:r>
            <a:r>
              <a:rPr lang="zh-CN" altLang="en-US" dirty="0"/>
              <a:t> </a:t>
            </a:r>
            <a:r>
              <a:rPr lang="en-US" altLang="zh-CN" dirty="0"/>
              <a:t>action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</a:p>
          <a:p>
            <a:pPr lvl="1"/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524</a:t>
            </a:r>
            <a:r>
              <a:rPr lang="zh-CN" altLang="en-US" dirty="0" smtClean="0"/>
              <a:t> </a:t>
            </a:r>
            <a:r>
              <a:rPr lang="en-US" altLang="zh-CN" dirty="0"/>
              <a:t>action</a:t>
            </a:r>
            <a:r>
              <a:rPr lang="zh-CN" altLang="en-US" dirty="0"/>
              <a:t> </a:t>
            </a:r>
            <a:r>
              <a:rPr lang="en-US" altLang="zh-CN" dirty="0"/>
              <a:t>functions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types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101938719</a:t>
            </a:r>
            <a:r>
              <a:rPr lang="zh-CN" altLang="en-US" dirty="0"/>
              <a:t> </a:t>
            </a:r>
            <a:r>
              <a:rPr lang="en-US" altLang="zh-CN" dirty="0"/>
              <a:t>possible</a:t>
            </a:r>
            <a:r>
              <a:rPr lang="zh-CN" altLang="en-US" dirty="0"/>
              <a:t> </a:t>
            </a:r>
            <a:r>
              <a:rPr lang="en-US" altLang="zh-CN" dirty="0"/>
              <a:t>actions</a:t>
            </a:r>
          </a:p>
          <a:p>
            <a:r>
              <a:rPr lang="en-US" altLang="zh-CN" dirty="0"/>
              <a:t>Sparse</a:t>
            </a:r>
            <a:r>
              <a:rPr lang="zh-CN" altLang="en-US" dirty="0"/>
              <a:t> </a:t>
            </a:r>
            <a:r>
              <a:rPr lang="en-US" altLang="zh-CN" dirty="0"/>
              <a:t>reward</a:t>
            </a:r>
          </a:p>
          <a:p>
            <a:pPr lvl="1"/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build</a:t>
            </a:r>
            <a:r>
              <a:rPr lang="zh-CN" altLang="en-US" dirty="0"/>
              <a:t> </a:t>
            </a:r>
            <a:r>
              <a:rPr lang="en-US" altLang="zh-CN" dirty="0"/>
              <a:t>marine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low-level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actions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exploration</a:t>
            </a:r>
            <a:r>
              <a:rPr lang="en-US" altLang="zh-CN" dirty="0"/>
              <a:t>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3214C-0892-B24A-BB49-17033056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Bad</a:t>
            </a:r>
            <a:r>
              <a:rPr lang="zh-CN" altLang="en-US"/>
              <a:t> </a:t>
            </a:r>
            <a:r>
              <a:rPr lang="en-US" altLang="zh-CN"/>
              <a:t>Results</a:t>
            </a:r>
            <a:r>
              <a:rPr lang="zh-CN" altLang="en-US"/>
              <a:t> </a:t>
            </a:r>
            <a:r>
              <a:rPr lang="en-US" altLang="zh-CN"/>
              <a:t>Reason</a:t>
            </a:r>
            <a:r>
              <a:rPr lang="zh-CN" altLang="en-US"/>
              <a:t> </a:t>
            </a:r>
            <a:r>
              <a:rPr lang="en-US" altLang="zh-CN"/>
              <a:t>Analysis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850F35-B63E-4B4C-B77E-CEF293E64A3A}"/>
              </a:ext>
            </a:extLst>
          </p:cNvPr>
          <p:cNvSpPr txBox="1"/>
          <p:nvPr/>
        </p:nvSpPr>
        <p:spPr>
          <a:xfrm>
            <a:off x="267321" y="4707866"/>
            <a:ext cx="11657358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build workers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-&gt;</a:t>
            </a:r>
            <a:r>
              <a:rPr lang="zh-CN" altLang="en-US" sz="2400" b="1" dirty="0"/>
              <a:t> </a:t>
            </a:r>
            <a:r>
              <a:rPr lang="en-US" sz="2400" b="1" dirty="0"/>
              <a:t>collect resources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-&gt;</a:t>
            </a:r>
            <a:r>
              <a:rPr lang="zh-CN" altLang="en-US" sz="2400" b="1" dirty="0"/>
              <a:t> </a:t>
            </a:r>
            <a:r>
              <a:rPr lang="en-US" sz="2400" b="1" dirty="0"/>
              <a:t>build Supply Depots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-&gt;</a:t>
            </a:r>
            <a:r>
              <a:rPr lang="zh-CN" altLang="en-US" sz="2400" b="1" dirty="0"/>
              <a:t> </a:t>
            </a:r>
            <a:r>
              <a:rPr lang="en-US" sz="2400" b="1" dirty="0"/>
              <a:t>build Barracks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-&gt;</a:t>
            </a:r>
            <a:r>
              <a:rPr lang="zh-CN" altLang="en-US" sz="2400" b="1" dirty="0"/>
              <a:t> </a:t>
            </a:r>
            <a:r>
              <a:rPr lang="en-US" sz="2400" b="1" dirty="0"/>
              <a:t>train marines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="" xmlns:a16="http://schemas.microsoft.com/office/drawing/2014/main" id="{59BE06B4-2D26-154F-B7B1-9255D2EA039F}"/>
              </a:ext>
            </a:extLst>
          </p:cNvPr>
          <p:cNvCxnSpPr>
            <a:cxnSpLocks/>
            <a:endCxn id="4" idx="0"/>
          </p:cNvCxnSpPr>
          <p:nvPr/>
        </p:nvCxnSpPr>
        <p:spPr>
          <a:xfrm rot="5400000">
            <a:off x="6065952" y="4131858"/>
            <a:ext cx="606056" cy="545960"/>
          </a:xfrm>
          <a:prstGeom prst="curvedConnector3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38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484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2876D0CC-D073-8A4A-A7F6-F29CA67E54CF}"/>
              </a:ext>
            </a:extLst>
          </p:cNvPr>
          <p:cNvSpPr txBox="1">
            <a:spLocks/>
          </p:cNvSpPr>
          <p:nvPr/>
        </p:nvSpPr>
        <p:spPr>
          <a:xfrm>
            <a:off x="368968" y="363204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Reinforcement </a:t>
            </a:r>
            <a:r>
              <a:rPr lang="en-US" b="1" spc="-20" dirty="0"/>
              <a:t>Learning</a:t>
            </a:r>
            <a:endParaRPr lang="en-US" b="1" dirty="0"/>
          </a:p>
        </p:txBody>
      </p:sp>
      <p:sp>
        <p:nvSpPr>
          <p:cNvPr id="6" name="object 5">
            <a:extLst>
              <a:ext uri="{FF2B5EF4-FFF2-40B4-BE49-F238E27FC236}">
                <a16:creationId xmlns="" xmlns:a16="http://schemas.microsoft.com/office/drawing/2014/main" id="{5B642F9C-DF84-8B44-8CF6-0FA9634B78FD}"/>
              </a:ext>
            </a:extLst>
          </p:cNvPr>
          <p:cNvSpPr/>
          <p:nvPr/>
        </p:nvSpPr>
        <p:spPr>
          <a:xfrm>
            <a:off x="368968" y="1871909"/>
            <a:ext cx="5401930" cy="2177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00AB3AEE-615A-BC46-A84A-BB1B335181B9}"/>
                  </a:ext>
                </a:extLst>
              </p:cNvPr>
              <p:cNvSpPr txBox="1"/>
              <p:nvPr/>
            </p:nvSpPr>
            <p:spPr>
              <a:xfrm>
                <a:off x="6485995" y="1871909"/>
                <a:ext cx="492981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Consider control policy parameterized</a:t>
                </a:r>
              </a:p>
              <a:p>
                <a:r>
                  <a:rPr lang="en-US" sz="2400" dirty="0"/>
                  <a:t>by </a:t>
                </a:r>
                <a:r>
                  <a:rPr lang="en-US" sz="2400" dirty="0" smtClean="0"/>
                  <a:t>vector</a:t>
                </a:r>
                <a:r>
                  <a:rPr lang="zh-Hans" alt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zh-Hans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0AB3AEE-615A-BC46-A84A-BB1B33518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995" y="1871909"/>
                <a:ext cx="4929811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1978" t="-5882" r="-74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1145B7-1A13-6B47-900C-5AF0F710D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351" y="2977397"/>
            <a:ext cx="2799098" cy="918223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0C275A-2498-412B-9914-3488886CD400}" type="slidenum">
              <a:rPr lang="zh-CN" altLang="en-US" smtClean="0"/>
              <a:pPr/>
              <a:t>3</a:t>
            </a:fld>
            <a:r>
              <a:rPr lang="en-US" altLang="zh-CN" smtClean="0"/>
              <a:t>/58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708212" y="4840694"/>
            <a:ext cx="10844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/>
              <a:t>Deep Learning + Reinforcement Learning = Deep RL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67327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357A03-42D7-864C-9660-FA1DDE635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Huge</a:t>
            </a:r>
            <a:r>
              <a:rPr lang="zh-CN" altLang="en-US" dirty="0"/>
              <a:t> </a:t>
            </a:r>
            <a:r>
              <a:rPr lang="en-US" altLang="zh-CN" dirty="0"/>
              <a:t>action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</a:p>
          <a:p>
            <a:pPr lvl="1"/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524</a:t>
            </a:r>
            <a:r>
              <a:rPr lang="zh-CN" altLang="en-US" dirty="0" smtClean="0"/>
              <a:t> </a:t>
            </a:r>
            <a:r>
              <a:rPr lang="en-US" altLang="zh-CN" dirty="0"/>
              <a:t>action</a:t>
            </a:r>
            <a:r>
              <a:rPr lang="zh-CN" altLang="en-US" dirty="0"/>
              <a:t> </a:t>
            </a:r>
            <a:r>
              <a:rPr lang="en-US" altLang="zh-CN" dirty="0"/>
              <a:t>functions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types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101938719</a:t>
            </a:r>
            <a:r>
              <a:rPr lang="zh-CN" altLang="en-US" dirty="0"/>
              <a:t> </a:t>
            </a:r>
            <a:r>
              <a:rPr lang="en-US" altLang="zh-CN" dirty="0"/>
              <a:t>possible</a:t>
            </a:r>
            <a:r>
              <a:rPr lang="zh-CN" altLang="en-US" dirty="0"/>
              <a:t> </a:t>
            </a:r>
            <a:r>
              <a:rPr lang="en-US" altLang="zh-CN" dirty="0"/>
              <a:t>actions</a:t>
            </a:r>
          </a:p>
          <a:p>
            <a:r>
              <a:rPr lang="en-US" altLang="zh-CN" dirty="0"/>
              <a:t>Sparse</a:t>
            </a:r>
            <a:r>
              <a:rPr lang="zh-CN" altLang="en-US" dirty="0"/>
              <a:t> </a:t>
            </a:r>
            <a:r>
              <a:rPr lang="en-US" altLang="zh-CN" dirty="0"/>
              <a:t>reward</a:t>
            </a:r>
          </a:p>
          <a:p>
            <a:pPr lvl="1"/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build</a:t>
            </a:r>
            <a:r>
              <a:rPr lang="zh-CN" altLang="en-US" dirty="0"/>
              <a:t> </a:t>
            </a:r>
            <a:r>
              <a:rPr lang="en-US" altLang="zh-CN" dirty="0"/>
              <a:t>marine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low-level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actions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exploration</a:t>
            </a:r>
            <a:r>
              <a:rPr lang="en-US" altLang="zh-CN" dirty="0"/>
              <a:t>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3214C-0892-B24A-BB49-17033056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Bad</a:t>
            </a:r>
            <a:r>
              <a:rPr lang="zh-CN" altLang="en-US"/>
              <a:t> </a:t>
            </a:r>
            <a:r>
              <a:rPr lang="en-US" altLang="zh-CN"/>
              <a:t>Results</a:t>
            </a:r>
            <a:r>
              <a:rPr lang="zh-CN" altLang="en-US"/>
              <a:t> </a:t>
            </a:r>
            <a:r>
              <a:rPr lang="en-US" altLang="zh-CN"/>
              <a:t>Reason</a:t>
            </a:r>
            <a:r>
              <a:rPr lang="zh-CN" altLang="en-US"/>
              <a:t> </a:t>
            </a:r>
            <a:r>
              <a:rPr lang="en-US" altLang="zh-CN"/>
              <a:t>Analysis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850F35-B63E-4B4C-B77E-CEF293E64A3A}"/>
              </a:ext>
            </a:extLst>
          </p:cNvPr>
          <p:cNvSpPr txBox="1"/>
          <p:nvPr/>
        </p:nvSpPr>
        <p:spPr>
          <a:xfrm>
            <a:off x="267321" y="4724346"/>
            <a:ext cx="11657358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/>
              <a:t>build workers</a:t>
            </a:r>
            <a:r>
              <a:rPr lang="zh-CN" altLang="en-US" sz="2400" b="1"/>
              <a:t> </a:t>
            </a:r>
            <a:r>
              <a:rPr lang="en-US" altLang="zh-CN" sz="2400" b="1"/>
              <a:t>-&gt;</a:t>
            </a:r>
            <a:r>
              <a:rPr lang="zh-CN" altLang="en-US" sz="2400" b="1"/>
              <a:t> </a:t>
            </a:r>
            <a:r>
              <a:rPr lang="en-US" sz="2400" b="1"/>
              <a:t>collect resources</a:t>
            </a:r>
            <a:r>
              <a:rPr lang="zh-CN" altLang="en-US" sz="2400" b="1"/>
              <a:t> </a:t>
            </a:r>
            <a:r>
              <a:rPr lang="en-US" altLang="zh-CN" sz="2400" b="1"/>
              <a:t>-&gt;</a:t>
            </a:r>
            <a:r>
              <a:rPr lang="zh-CN" altLang="en-US" sz="2400" b="1"/>
              <a:t> </a:t>
            </a:r>
            <a:r>
              <a:rPr lang="en-US" sz="2400" b="1"/>
              <a:t>build Supply Depots</a:t>
            </a:r>
            <a:r>
              <a:rPr lang="zh-CN" altLang="en-US" sz="2400" b="1"/>
              <a:t> </a:t>
            </a:r>
            <a:r>
              <a:rPr lang="en-US" altLang="zh-CN" sz="2400" b="1"/>
              <a:t>-&gt;</a:t>
            </a:r>
            <a:r>
              <a:rPr lang="zh-CN" altLang="en-US" sz="2400" b="1"/>
              <a:t> </a:t>
            </a:r>
            <a:r>
              <a:rPr lang="en-US" sz="2400" b="1"/>
              <a:t>build Barracks</a:t>
            </a:r>
            <a:r>
              <a:rPr lang="zh-CN" altLang="en-US" sz="2400" b="1"/>
              <a:t> </a:t>
            </a:r>
            <a:r>
              <a:rPr lang="en-US" altLang="zh-CN" sz="2400" b="1"/>
              <a:t>-&gt;</a:t>
            </a:r>
            <a:r>
              <a:rPr lang="zh-CN" altLang="en-US" sz="2400" b="1"/>
              <a:t> </a:t>
            </a:r>
            <a:r>
              <a:rPr lang="en-US" sz="2400" b="1"/>
              <a:t>train marines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="" xmlns:a16="http://schemas.microsoft.com/office/drawing/2014/main" id="{59BE06B4-2D26-154F-B7B1-9255D2EA039F}"/>
              </a:ext>
            </a:extLst>
          </p:cNvPr>
          <p:cNvCxnSpPr>
            <a:cxnSpLocks/>
            <a:endCxn id="4" idx="0"/>
          </p:cNvCxnSpPr>
          <p:nvPr/>
        </p:nvCxnSpPr>
        <p:spPr>
          <a:xfrm rot="5400000">
            <a:off x="6065952" y="4148338"/>
            <a:ext cx="606056" cy="545960"/>
          </a:xfrm>
          <a:prstGeom prst="curvedConnector3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AF91FC6-A4CE-9843-B9E9-C40AE15B8934}"/>
              </a:ext>
            </a:extLst>
          </p:cNvPr>
          <p:cNvSpPr txBox="1"/>
          <p:nvPr/>
        </p:nvSpPr>
        <p:spPr>
          <a:xfrm>
            <a:off x="470823" y="5809582"/>
            <a:ext cx="1931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(0.01</a:t>
            </a:r>
            <a:r>
              <a:rPr lang="zh-CN" altLang="en-US" sz="2000" b="1" dirty="0"/>
              <a:t> * </a:t>
            </a:r>
            <a:r>
              <a:rPr lang="en-US" altLang="zh-CN" sz="2000" b="1" dirty="0"/>
              <a:t>0.02</a:t>
            </a:r>
            <a:r>
              <a:rPr lang="zh-CN" altLang="en-US" sz="2000" b="1" dirty="0"/>
              <a:t> </a:t>
            </a:r>
            <a:r>
              <a:rPr lang="zh-CN" altLang="en-US" sz="2000" b="1" dirty="0" smtClean="0"/>
              <a:t>* </a:t>
            </a:r>
            <a:r>
              <a:rPr lang="en-US" altLang="zh-CN" sz="2000" b="1" dirty="0"/>
              <a:t>…)</a:t>
            </a:r>
            <a:endParaRPr lang="en-US" sz="2000" b="1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3D703027-736E-FA49-B53C-78308CC8EFC6}"/>
              </a:ext>
            </a:extLst>
          </p:cNvPr>
          <p:cNvSpPr/>
          <p:nvPr/>
        </p:nvSpPr>
        <p:spPr>
          <a:xfrm>
            <a:off x="116596" y="4556679"/>
            <a:ext cx="2073711" cy="82933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urved Connector 8">
            <a:extLst>
              <a:ext uri="{FF2B5EF4-FFF2-40B4-BE49-F238E27FC236}">
                <a16:creationId xmlns="" xmlns:a16="http://schemas.microsoft.com/office/drawing/2014/main" id="{9CE3AD79-7A33-E449-83F0-C604F1D0B2F9}"/>
              </a:ext>
            </a:extLst>
          </p:cNvPr>
          <p:cNvCxnSpPr>
            <a:stCxn id="8" idx="4"/>
            <a:endCxn id="7" idx="0"/>
          </p:cNvCxnSpPr>
          <p:nvPr/>
        </p:nvCxnSpPr>
        <p:spPr>
          <a:xfrm rot="16200000" flipH="1">
            <a:off x="1083340" y="5456129"/>
            <a:ext cx="423564" cy="283341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39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168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357A03-42D7-864C-9660-FA1DDE635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Huge</a:t>
            </a:r>
            <a:r>
              <a:rPr lang="zh-CN" altLang="en-US" dirty="0"/>
              <a:t> </a:t>
            </a:r>
            <a:r>
              <a:rPr lang="en-US" altLang="zh-CN" dirty="0"/>
              <a:t>action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</a:p>
          <a:p>
            <a:pPr lvl="1"/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524</a:t>
            </a:r>
            <a:r>
              <a:rPr lang="zh-CN" altLang="en-US" dirty="0" smtClean="0"/>
              <a:t> </a:t>
            </a:r>
            <a:r>
              <a:rPr lang="en-US" altLang="zh-CN" dirty="0"/>
              <a:t>action</a:t>
            </a:r>
            <a:r>
              <a:rPr lang="zh-CN" altLang="en-US" dirty="0"/>
              <a:t> </a:t>
            </a:r>
            <a:r>
              <a:rPr lang="en-US" altLang="zh-CN" dirty="0"/>
              <a:t>functions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types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101938719</a:t>
            </a:r>
            <a:r>
              <a:rPr lang="zh-CN" altLang="en-US" dirty="0"/>
              <a:t> </a:t>
            </a:r>
            <a:r>
              <a:rPr lang="en-US" altLang="zh-CN" dirty="0"/>
              <a:t>possible</a:t>
            </a:r>
            <a:r>
              <a:rPr lang="zh-CN" altLang="en-US" dirty="0"/>
              <a:t> </a:t>
            </a:r>
            <a:r>
              <a:rPr lang="en-US" altLang="zh-CN" dirty="0"/>
              <a:t>actions</a:t>
            </a:r>
          </a:p>
          <a:p>
            <a:r>
              <a:rPr lang="en-US" altLang="zh-CN" dirty="0"/>
              <a:t>Sparse</a:t>
            </a:r>
            <a:r>
              <a:rPr lang="zh-CN" altLang="en-US" dirty="0"/>
              <a:t> </a:t>
            </a:r>
            <a:r>
              <a:rPr lang="en-US" altLang="zh-CN" dirty="0"/>
              <a:t>reward</a:t>
            </a:r>
          </a:p>
          <a:p>
            <a:pPr lvl="1"/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build</a:t>
            </a:r>
            <a:r>
              <a:rPr lang="zh-CN" altLang="en-US" dirty="0"/>
              <a:t> </a:t>
            </a:r>
            <a:r>
              <a:rPr lang="en-US" altLang="zh-CN" dirty="0"/>
              <a:t>marine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low-level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actions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exploration</a:t>
            </a:r>
            <a:r>
              <a:rPr lang="en-US" altLang="zh-CN" dirty="0"/>
              <a:t>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3214C-0892-B24A-BB49-17033056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Bad</a:t>
            </a:r>
            <a:r>
              <a:rPr lang="zh-CN" altLang="en-US"/>
              <a:t> </a:t>
            </a:r>
            <a:r>
              <a:rPr lang="en-US" altLang="zh-CN"/>
              <a:t>Results</a:t>
            </a:r>
            <a:r>
              <a:rPr lang="zh-CN" altLang="en-US"/>
              <a:t> </a:t>
            </a:r>
            <a:r>
              <a:rPr lang="en-US" altLang="zh-CN"/>
              <a:t>Reason</a:t>
            </a:r>
            <a:r>
              <a:rPr lang="zh-CN" altLang="en-US"/>
              <a:t> </a:t>
            </a:r>
            <a:r>
              <a:rPr lang="en-US" altLang="zh-CN"/>
              <a:t>Analysis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850F35-B63E-4B4C-B77E-CEF293E64A3A}"/>
              </a:ext>
            </a:extLst>
          </p:cNvPr>
          <p:cNvSpPr txBox="1"/>
          <p:nvPr/>
        </p:nvSpPr>
        <p:spPr>
          <a:xfrm>
            <a:off x="267321" y="4716107"/>
            <a:ext cx="11657358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/>
              <a:t>build workers</a:t>
            </a:r>
            <a:r>
              <a:rPr lang="zh-CN" altLang="en-US" sz="2400" b="1"/>
              <a:t> </a:t>
            </a:r>
            <a:r>
              <a:rPr lang="en-US" altLang="zh-CN" sz="2400" b="1"/>
              <a:t>-&gt;</a:t>
            </a:r>
            <a:r>
              <a:rPr lang="zh-CN" altLang="en-US" sz="2400" b="1"/>
              <a:t> </a:t>
            </a:r>
            <a:r>
              <a:rPr lang="en-US" sz="2400" b="1"/>
              <a:t>collect resources</a:t>
            </a:r>
            <a:r>
              <a:rPr lang="zh-CN" altLang="en-US" sz="2400" b="1"/>
              <a:t> </a:t>
            </a:r>
            <a:r>
              <a:rPr lang="en-US" altLang="zh-CN" sz="2400" b="1"/>
              <a:t>-&gt;</a:t>
            </a:r>
            <a:r>
              <a:rPr lang="zh-CN" altLang="en-US" sz="2400" b="1"/>
              <a:t> </a:t>
            </a:r>
            <a:r>
              <a:rPr lang="en-US" sz="2400" b="1"/>
              <a:t>build Supply Depots</a:t>
            </a:r>
            <a:r>
              <a:rPr lang="zh-CN" altLang="en-US" sz="2400" b="1"/>
              <a:t> </a:t>
            </a:r>
            <a:r>
              <a:rPr lang="en-US" altLang="zh-CN" sz="2400" b="1"/>
              <a:t>-&gt;</a:t>
            </a:r>
            <a:r>
              <a:rPr lang="zh-CN" altLang="en-US" sz="2400" b="1"/>
              <a:t> </a:t>
            </a:r>
            <a:r>
              <a:rPr lang="en-US" sz="2400" b="1"/>
              <a:t>build Barracks</a:t>
            </a:r>
            <a:r>
              <a:rPr lang="zh-CN" altLang="en-US" sz="2400" b="1"/>
              <a:t> </a:t>
            </a:r>
            <a:r>
              <a:rPr lang="en-US" altLang="zh-CN" sz="2400" b="1"/>
              <a:t>-&gt;</a:t>
            </a:r>
            <a:r>
              <a:rPr lang="zh-CN" altLang="en-US" sz="2400" b="1"/>
              <a:t> </a:t>
            </a:r>
            <a:r>
              <a:rPr lang="en-US" sz="2400" b="1"/>
              <a:t>train marines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="" xmlns:a16="http://schemas.microsoft.com/office/drawing/2014/main" id="{59BE06B4-2D26-154F-B7B1-9255D2EA039F}"/>
              </a:ext>
            </a:extLst>
          </p:cNvPr>
          <p:cNvCxnSpPr>
            <a:cxnSpLocks/>
            <a:endCxn id="4" idx="0"/>
          </p:cNvCxnSpPr>
          <p:nvPr/>
        </p:nvCxnSpPr>
        <p:spPr>
          <a:xfrm rot="5400000">
            <a:off x="6065952" y="4140099"/>
            <a:ext cx="606056" cy="545960"/>
          </a:xfrm>
          <a:prstGeom prst="curvedConnector3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AF91FC6-A4CE-9843-B9E9-C40AE15B8934}"/>
              </a:ext>
            </a:extLst>
          </p:cNvPr>
          <p:cNvSpPr txBox="1"/>
          <p:nvPr/>
        </p:nvSpPr>
        <p:spPr>
          <a:xfrm>
            <a:off x="460485" y="5805741"/>
            <a:ext cx="1931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(0.01</a:t>
            </a:r>
            <a:r>
              <a:rPr lang="zh-CN" altLang="en-US" sz="2000" b="1" dirty="0"/>
              <a:t> * </a:t>
            </a:r>
            <a:r>
              <a:rPr lang="en-US" altLang="zh-CN" sz="2000" b="1" dirty="0"/>
              <a:t>0.02</a:t>
            </a:r>
            <a:r>
              <a:rPr lang="zh-CN" altLang="en-US" sz="2000" b="1" dirty="0"/>
              <a:t> </a:t>
            </a:r>
            <a:r>
              <a:rPr lang="zh-CN" altLang="en-US" sz="2000" b="1" dirty="0" smtClean="0"/>
              <a:t>* </a:t>
            </a:r>
            <a:r>
              <a:rPr lang="en-US" altLang="zh-CN" sz="2000" b="1" dirty="0"/>
              <a:t>…)</a:t>
            </a:r>
            <a:endParaRPr lang="en-US" sz="2000" b="1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3D703027-736E-FA49-B53C-78308CC8EFC6}"/>
              </a:ext>
            </a:extLst>
          </p:cNvPr>
          <p:cNvSpPr/>
          <p:nvPr/>
        </p:nvSpPr>
        <p:spPr>
          <a:xfrm>
            <a:off x="2430245" y="4538593"/>
            <a:ext cx="2073711" cy="82933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urved Connector 8">
            <a:extLst>
              <a:ext uri="{FF2B5EF4-FFF2-40B4-BE49-F238E27FC236}">
                <a16:creationId xmlns="" xmlns:a16="http://schemas.microsoft.com/office/drawing/2014/main" id="{9CE3AD79-7A33-E449-83F0-C604F1D0B2F9}"/>
              </a:ext>
            </a:extLst>
          </p:cNvPr>
          <p:cNvCxnSpPr>
            <a:cxnSpLocks/>
            <a:stCxn id="8" idx="4"/>
            <a:endCxn id="10" idx="0"/>
          </p:cNvCxnSpPr>
          <p:nvPr/>
        </p:nvCxnSpPr>
        <p:spPr>
          <a:xfrm rot="16200000" flipH="1">
            <a:off x="3603210" y="5231822"/>
            <a:ext cx="421333" cy="693551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306BE1-D041-5A42-879E-4CA253C621DE}"/>
              </a:ext>
            </a:extLst>
          </p:cNvPr>
          <p:cNvSpPr txBox="1"/>
          <p:nvPr/>
        </p:nvSpPr>
        <p:spPr>
          <a:xfrm>
            <a:off x="2750650" y="5789265"/>
            <a:ext cx="282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/>
              <a:t>* </a:t>
            </a:r>
            <a:r>
              <a:rPr lang="en-US" altLang="zh-CN" sz="2000" b="1"/>
              <a:t>(0.01</a:t>
            </a:r>
            <a:r>
              <a:rPr lang="zh-CN" altLang="en-US" sz="2000" b="1"/>
              <a:t> * </a:t>
            </a:r>
            <a:r>
              <a:rPr lang="en-US" altLang="zh-CN" sz="2000" b="1"/>
              <a:t>0.02</a:t>
            </a:r>
            <a:r>
              <a:rPr lang="zh-CN" altLang="en-US" sz="2000" b="1"/>
              <a:t> * </a:t>
            </a:r>
            <a:r>
              <a:rPr lang="en-US" altLang="zh-CN" sz="2000" b="1"/>
              <a:t>0.03</a:t>
            </a:r>
            <a:r>
              <a:rPr lang="zh-CN" altLang="en-US" sz="2000" b="1"/>
              <a:t> * </a:t>
            </a:r>
            <a:r>
              <a:rPr lang="en-US" altLang="zh-CN" sz="2000" b="1"/>
              <a:t>…)</a:t>
            </a:r>
            <a:endParaRPr lang="en-US" sz="2000" b="1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40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27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357A03-42D7-864C-9660-FA1DDE635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Huge</a:t>
            </a:r>
            <a:r>
              <a:rPr lang="zh-CN" altLang="en-US" dirty="0"/>
              <a:t> </a:t>
            </a:r>
            <a:r>
              <a:rPr lang="en-US" altLang="zh-CN" dirty="0"/>
              <a:t>action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</a:p>
          <a:p>
            <a:pPr lvl="1"/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524</a:t>
            </a:r>
            <a:r>
              <a:rPr lang="zh-CN" altLang="en-US" dirty="0" smtClean="0"/>
              <a:t> </a:t>
            </a:r>
            <a:r>
              <a:rPr lang="en-US" altLang="zh-CN" dirty="0"/>
              <a:t>action</a:t>
            </a:r>
            <a:r>
              <a:rPr lang="zh-CN" altLang="en-US" dirty="0"/>
              <a:t> </a:t>
            </a:r>
            <a:r>
              <a:rPr lang="en-US" altLang="zh-CN" dirty="0"/>
              <a:t>functions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types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101938719</a:t>
            </a:r>
            <a:r>
              <a:rPr lang="zh-CN" altLang="en-US" dirty="0"/>
              <a:t> </a:t>
            </a:r>
            <a:r>
              <a:rPr lang="en-US" altLang="zh-CN" dirty="0"/>
              <a:t>possible</a:t>
            </a:r>
            <a:r>
              <a:rPr lang="zh-CN" altLang="en-US" dirty="0"/>
              <a:t> </a:t>
            </a:r>
            <a:r>
              <a:rPr lang="en-US" altLang="zh-CN" dirty="0"/>
              <a:t>actions</a:t>
            </a:r>
          </a:p>
          <a:p>
            <a:r>
              <a:rPr lang="en-US" altLang="zh-CN" dirty="0"/>
              <a:t>Sparse</a:t>
            </a:r>
            <a:r>
              <a:rPr lang="zh-CN" altLang="en-US" dirty="0"/>
              <a:t> </a:t>
            </a:r>
            <a:r>
              <a:rPr lang="en-US" altLang="zh-CN" dirty="0"/>
              <a:t>reward</a:t>
            </a:r>
          </a:p>
          <a:p>
            <a:pPr lvl="1"/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build</a:t>
            </a:r>
            <a:r>
              <a:rPr lang="zh-CN" altLang="en-US" dirty="0"/>
              <a:t> </a:t>
            </a:r>
            <a:r>
              <a:rPr lang="en-US" altLang="zh-CN" dirty="0" smtClean="0"/>
              <a:t>marines</a:t>
            </a:r>
            <a:r>
              <a:rPr lang="zh-CN" altLang="en-US" dirty="0" smtClean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low-level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actions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exploration</a:t>
            </a:r>
            <a:r>
              <a:rPr lang="en-US" altLang="zh-CN" dirty="0"/>
              <a:t>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3214C-0892-B24A-BB49-17033056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Bad</a:t>
            </a:r>
            <a:r>
              <a:rPr lang="zh-CN" altLang="en-US"/>
              <a:t> </a:t>
            </a:r>
            <a:r>
              <a:rPr lang="en-US" altLang="zh-CN"/>
              <a:t>Results</a:t>
            </a:r>
            <a:r>
              <a:rPr lang="zh-CN" altLang="en-US"/>
              <a:t> </a:t>
            </a:r>
            <a:r>
              <a:rPr lang="en-US" altLang="zh-CN"/>
              <a:t>Reason</a:t>
            </a:r>
            <a:r>
              <a:rPr lang="zh-CN" altLang="en-US"/>
              <a:t> </a:t>
            </a:r>
            <a:r>
              <a:rPr lang="en-US" altLang="zh-CN"/>
              <a:t>Analysis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850F35-B63E-4B4C-B77E-CEF293E64A3A}"/>
              </a:ext>
            </a:extLst>
          </p:cNvPr>
          <p:cNvSpPr txBox="1"/>
          <p:nvPr/>
        </p:nvSpPr>
        <p:spPr>
          <a:xfrm>
            <a:off x="267321" y="4707869"/>
            <a:ext cx="11657358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/>
              <a:t>build workers</a:t>
            </a:r>
            <a:r>
              <a:rPr lang="zh-CN" altLang="en-US" sz="2400" b="1"/>
              <a:t> </a:t>
            </a:r>
            <a:r>
              <a:rPr lang="en-US" altLang="zh-CN" sz="2400" b="1"/>
              <a:t>-&gt;</a:t>
            </a:r>
            <a:r>
              <a:rPr lang="zh-CN" altLang="en-US" sz="2400" b="1"/>
              <a:t> </a:t>
            </a:r>
            <a:r>
              <a:rPr lang="en-US" sz="2400" b="1"/>
              <a:t>collect resources</a:t>
            </a:r>
            <a:r>
              <a:rPr lang="zh-CN" altLang="en-US" sz="2400" b="1"/>
              <a:t> </a:t>
            </a:r>
            <a:r>
              <a:rPr lang="en-US" altLang="zh-CN" sz="2400" b="1"/>
              <a:t>-&gt;</a:t>
            </a:r>
            <a:r>
              <a:rPr lang="zh-CN" altLang="en-US" sz="2400" b="1"/>
              <a:t> </a:t>
            </a:r>
            <a:r>
              <a:rPr lang="en-US" sz="2400" b="1"/>
              <a:t>build Supply Depots</a:t>
            </a:r>
            <a:r>
              <a:rPr lang="zh-CN" altLang="en-US" sz="2400" b="1"/>
              <a:t> </a:t>
            </a:r>
            <a:r>
              <a:rPr lang="en-US" altLang="zh-CN" sz="2400" b="1"/>
              <a:t>-&gt;</a:t>
            </a:r>
            <a:r>
              <a:rPr lang="zh-CN" altLang="en-US" sz="2400" b="1"/>
              <a:t> </a:t>
            </a:r>
            <a:r>
              <a:rPr lang="en-US" sz="2400" b="1"/>
              <a:t>build Barracks</a:t>
            </a:r>
            <a:r>
              <a:rPr lang="zh-CN" altLang="en-US" sz="2400" b="1"/>
              <a:t> </a:t>
            </a:r>
            <a:r>
              <a:rPr lang="en-US" altLang="zh-CN" sz="2400" b="1"/>
              <a:t>-&gt;</a:t>
            </a:r>
            <a:r>
              <a:rPr lang="zh-CN" altLang="en-US" sz="2400" b="1"/>
              <a:t> </a:t>
            </a:r>
            <a:r>
              <a:rPr lang="en-US" sz="2400" b="1"/>
              <a:t>train marines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="" xmlns:a16="http://schemas.microsoft.com/office/drawing/2014/main" id="{59BE06B4-2D26-154F-B7B1-9255D2EA039F}"/>
              </a:ext>
            </a:extLst>
          </p:cNvPr>
          <p:cNvCxnSpPr>
            <a:cxnSpLocks/>
            <a:endCxn id="4" idx="0"/>
          </p:cNvCxnSpPr>
          <p:nvPr/>
        </p:nvCxnSpPr>
        <p:spPr>
          <a:xfrm rot="5400000">
            <a:off x="6065952" y="4131861"/>
            <a:ext cx="606056" cy="545960"/>
          </a:xfrm>
          <a:prstGeom prst="curvedConnector3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AF91FC6-A4CE-9843-B9E9-C40AE15B8934}"/>
              </a:ext>
            </a:extLst>
          </p:cNvPr>
          <p:cNvSpPr txBox="1"/>
          <p:nvPr/>
        </p:nvSpPr>
        <p:spPr>
          <a:xfrm>
            <a:off x="479058" y="5797503"/>
            <a:ext cx="1931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(0.01</a:t>
            </a:r>
            <a:r>
              <a:rPr lang="zh-CN" altLang="en-US" sz="2000" b="1" dirty="0"/>
              <a:t> * </a:t>
            </a:r>
            <a:r>
              <a:rPr lang="en-US" altLang="zh-CN" sz="2000" b="1" dirty="0"/>
              <a:t>0.02</a:t>
            </a:r>
            <a:r>
              <a:rPr lang="zh-CN" altLang="en-US" sz="2000" b="1" dirty="0"/>
              <a:t> </a:t>
            </a:r>
            <a:r>
              <a:rPr lang="zh-CN" altLang="en-US" sz="2000" b="1" dirty="0" smtClean="0"/>
              <a:t>* </a:t>
            </a:r>
            <a:r>
              <a:rPr lang="en-US" altLang="zh-CN" sz="2000" b="1" dirty="0"/>
              <a:t>…)</a:t>
            </a:r>
            <a:endParaRPr lang="en-US" sz="2000" b="1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3D703027-736E-FA49-B53C-78308CC8EFC6}"/>
              </a:ext>
            </a:extLst>
          </p:cNvPr>
          <p:cNvSpPr/>
          <p:nvPr/>
        </p:nvSpPr>
        <p:spPr>
          <a:xfrm>
            <a:off x="2430245" y="4530355"/>
            <a:ext cx="2073711" cy="82933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urved Connector 8">
            <a:extLst>
              <a:ext uri="{FF2B5EF4-FFF2-40B4-BE49-F238E27FC236}">
                <a16:creationId xmlns="" xmlns:a16="http://schemas.microsoft.com/office/drawing/2014/main" id="{9CE3AD79-7A33-E449-83F0-C604F1D0B2F9}"/>
              </a:ext>
            </a:extLst>
          </p:cNvPr>
          <p:cNvCxnSpPr>
            <a:cxnSpLocks/>
            <a:stCxn id="8" idx="4"/>
            <a:endCxn id="10" idx="0"/>
          </p:cNvCxnSpPr>
          <p:nvPr/>
        </p:nvCxnSpPr>
        <p:spPr>
          <a:xfrm rot="16200000" flipH="1">
            <a:off x="3603210" y="5223584"/>
            <a:ext cx="421333" cy="693551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306BE1-D041-5A42-879E-4CA253C621DE}"/>
              </a:ext>
            </a:extLst>
          </p:cNvPr>
          <p:cNvSpPr txBox="1"/>
          <p:nvPr/>
        </p:nvSpPr>
        <p:spPr>
          <a:xfrm>
            <a:off x="2750650" y="5781027"/>
            <a:ext cx="282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/>
              <a:t>* </a:t>
            </a:r>
            <a:r>
              <a:rPr lang="en-US" altLang="zh-CN" sz="2000" b="1"/>
              <a:t>(0.01</a:t>
            </a:r>
            <a:r>
              <a:rPr lang="zh-CN" altLang="en-US" sz="2000" b="1"/>
              <a:t> * </a:t>
            </a:r>
            <a:r>
              <a:rPr lang="en-US" altLang="zh-CN" sz="2000" b="1"/>
              <a:t>0.02</a:t>
            </a:r>
            <a:r>
              <a:rPr lang="zh-CN" altLang="en-US" sz="2000" b="1"/>
              <a:t> * </a:t>
            </a:r>
            <a:r>
              <a:rPr lang="en-US" altLang="zh-CN" sz="2000" b="1"/>
              <a:t>0.03</a:t>
            </a:r>
            <a:r>
              <a:rPr lang="zh-CN" altLang="en-US" sz="2000" b="1"/>
              <a:t> * </a:t>
            </a:r>
            <a:r>
              <a:rPr lang="en-US" altLang="zh-CN" sz="2000" b="1"/>
              <a:t>…)</a:t>
            </a:r>
            <a:endParaRPr lang="en-US" sz="2000" b="1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48539BB-FA44-224F-BF86-EEF05E49B8B7}"/>
              </a:ext>
            </a:extLst>
          </p:cNvPr>
          <p:cNvSpPr txBox="1"/>
          <p:nvPr/>
        </p:nvSpPr>
        <p:spPr>
          <a:xfrm>
            <a:off x="5570653" y="5753541"/>
            <a:ext cx="367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…</a:t>
            </a:r>
            <a:endParaRPr lang="en-US" sz="2000" b="1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41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620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775B1C-DAD0-8944-A64B-9E367588F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</a:t>
            </a:r>
            <a:r>
              <a:rPr lang="en-US"/>
              <a:t>ur </a:t>
            </a:r>
            <a:r>
              <a:rPr lang="en-US" altLang="zh-CN"/>
              <a:t>I</a:t>
            </a:r>
            <a:r>
              <a:rPr lang="en-US"/>
              <a:t>ntuition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4461A9-DB40-1844-A666-DCE6E7FB5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93023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Our</a:t>
            </a:r>
            <a:r>
              <a:rPr lang="zh-CN" altLang="en-US" sz="2800" dirty="0"/>
              <a:t> </a:t>
            </a:r>
            <a:r>
              <a:rPr lang="en-US" altLang="zh-CN" sz="2800" dirty="0"/>
              <a:t>task</a:t>
            </a:r>
          </a:p>
          <a:p>
            <a:pPr lvl="1"/>
            <a:r>
              <a:rPr lang="en-US" altLang="zh-CN" sz="2400" dirty="0"/>
              <a:t>Build</a:t>
            </a:r>
            <a:r>
              <a:rPr lang="zh-CN" altLang="en-US" sz="2400" dirty="0"/>
              <a:t> </a:t>
            </a:r>
            <a:r>
              <a:rPr lang="en-US" altLang="zh-CN" sz="2400" dirty="0"/>
              <a:t>marines</a:t>
            </a:r>
            <a:r>
              <a:rPr lang="zh-CN" altLang="en-US" sz="2400" dirty="0"/>
              <a:t> </a:t>
            </a:r>
            <a:r>
              <a:rPr lang="en-US" altLang="zh-CN" sz="2400" dirty="0"/>
              <a:t>as much as possible</a:t>
            </a:r>
          </a:p>
          <a:p>
            <a:r>
              <a:rPr lang="en-US" altLang="zh-CN" sz="2800" dirty="0"/>
              <a:t>Master</a:t>
            </a:r>
            <a:r>
              <a:rPr lang="zh-CN" altLang="en-US" sz="2800" dirty="0"/>
              <a:t> </a:t>
            </a:r>
            <a:r>
              <a:rPr lang="en-US" altLang="zh-CN" sz="2800" dirty="0"/>
              <a:t>vs.</a:t>
            </a:r>
            <a:r>
              <a:rPr lang="zh-CN" altLang="en-US" sz="2800" dirty="0"/>
              <a:t> </a:t>
            </a:r>
            <a:r>
              <a:rPr lang="en-US" sz="2800" dirty="0"/>
              <a:t>freshman</a:t>
            </a:r>
          </a:p>
          <a:p>
            <a:pPr lvl="1"/>
            <a:r>
              <a:rPr lang="en-US" altLang="zh-CN" sz="2400" dirty="0"/>
              <a:t>Basic</a:t>
            </a:r>
            <a:r>
              <a:rPr lang="zh-CN" altLang="en-US" sz="2400" dirty="0"/>
              <a:t> </a:t>
            </a:r>
            <a:r>
              <a:rPr lang="en-US" altLang="zh-CN" sz="2400" dirty="0"/>
              <a:t>skill</a:t>
            </a:r>
            <a:r>
              <a:rPr lang="zh-CN" altLang="en-US" sz="2400" dirty="0"/>
              <a:t> </a:t>
            </a:r>
            <a:r>
              <a:rPr lang="en-US" altLang="zh-CN" sz="2400" dirty="0"/>
              <a:t>(</a:t>
            </a:r>
            <a:r>
              <a:rPr lang="en-US" altLang="zh-CN" sz="2400" dirty="0">
                <a:solidFill>
                  <a:srgbClr val="FF0000"/>
                </a:solidFill>
              </a:rPr>
              <a:t>low-level</a:t>
            </a:r>
            <a:r>
              <a:rPr lang="en-US" altLang="zh-CN" sz="2400" dirty="0"/>
              <a:t>)</a:t>
            </a:r>
          </a:p>
          <a:p>
            <a:pPr lvl="2"/>
            <a:r>
              <a:rPr lang="en-US" altLang="zh-CN" sz="2000" dirty="0"/>
              <a:t>B</a:t>
            </a:r>
            <a:r>
              <a:rPr lang="en-US" sz="2000" dirty="0"/>
              <a:t>uild workers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sz="2000" dirty="0"/>
              <a:t>collect resources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sz="2000" dirty="0"/>
              <a:t>build Supply Depots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sz="2000" dirty="0"/>
              <a:t>build Barracks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sz="2000" dirty="0"/>
              <a:t>train marines</a:t>
            </a:r>
            <a:r>
              <a:rPr lang="zh-CN" altLang="en-US" sz="2000" dirty="0"/>
              <a:t> </a:t>
            </a:r>
            <a:r>
              <a:rPr lang="en-US" altLang="zh-CN" sz="2000" dirty="0"/>
              <a:t>(</a:t>
            </a:r>
            <a:r>
              <a:rPr lang="en-US" altLang="zh-CN" sz="2000" dirty="0">
                <a:solidFill>
                  <a:srgbClr val="FF0000"/>
                </a:solidFill>
              </a:rPr>
              <a:t>relatively fixed</a:t>
            </a:r>
            <a:r>
              <a:rPr lang="en-US" altLang="zh-CN" sz="2000" dirty="0"/>
              <a:t>)</a:t>
            </a:r>
          </a:p>
          <a:p>
            <a:pPr lvl="1"/>
            <a:r>
              <a:rPr lang="en-US" altLang="zh-CN" sz="2400" dirty="0" smtClean="0"/>
              <a:t>S</a:t>
            </a:r>
            <a:r>
              <a:rPr lang="en-US" sz="2400" dirty="0" smtClean="0"/>
              <a:t>cheduling </a:t>
            </a:r>
            <a:r>
              <a:rPr lang="en-US" sz="2400" dirty="0"/>
              <a:t>strategy</a:t>
            </a:r>
            <a:r>
              <a:rPr lang="zh-CN" altLang="en-US" sz="2400" dirty="0"/>
              <a:t> </a:t>
            </a:r>
            <a:r>
              <a:rPr lang="en-US" altLang="zh-CN" sz="2400" dirty="0"/>
              <a:t>ability</a:t>
            </a:r>
            <a:r>
              <a:rPr lang="zh-CN" altLang="en-US" sz="2400" dirty="0"/>
              <a:t> </a:t>
            </a:r>
            <a:r>
              <a:rPr lang="en-US" altLang="zh-CN" sz="2400" dirty="0"/>
              <a:t>(</a:t>
            </a:r>
            <a:r>
              <a:rPr lang="en-US" altLang="zh-CN" sz="2400" dirty="0">
                <a:solidFill>
                  <a:srgbClr val="FF0000"/>
                </a:solidFill>
              </a:rPr>
              <a:t>high-level</a:t>
            </a:r>
            <a:r>
              <a:rPr lang="en-US" altLang="zh-CN" sz="2400" dirty="0"/>
              <a:t>)</a:t>
            </a:r>
          </a:p>
          <a:p>
            <a:pPr lvl="2"/>
            <a:r>
              <a:rPr lang="en-US" altLang="zh-CN" sz="2000" dirty="0"/>
              <a:t>Given</a:t>
            </a:r>
            <a:r>
              <a:rPr lang="zh-CN" altLang="en-US" sz="2000" dirty="0"/>
              <a:t> </a:t>
            </a:r>
            <a:r>
              <a:rPr lang="en-US" altLang="zh-CN" sz="2000" dirty="0"/>
              <a:t>current</a:t>
            </a:r>
            <a:r>
              <a:rPr lang="zh-CN" altLang="en-US" sz="2000" dirty="0"/>
              <a:t> </a:t>
            </a:r>
            <a:r>
              <a:rPr lang="en-US" altLang="zh-CN" sz="2000" dirty="0"/>
              <a:t>game</a:t>
            </a:r>
            <a:r>
              <a:rPr lang="zh-CN" altLang="en-US" sz="2000" dirty="0"/>
              <a:t> </a:t>
            </a:r>
            <a:r>
              <a:rPr lang="en-US" altLang="zh-CN" sz="2000" dirty="0"/>
              <a:t>state,</a:t>
            </a:r>
            <a:r>
              <a:rPr lang="zh-CN" altLang="en-US" sz="2000" dirty="0"/>
              <a:t> </a:t>
            </a:r>
            <a:r>
              <a:rPr lang="en-US" altLang="zh-CN" sz="2000" dirty="0"/>
              <a:t>choose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basic</a:t>
            </a:r>
            <a:r>
              <a:rPr lang="zh-CN" altLang="en-US" sz="2000" dirty="0"/>
              <a:t> </a:t>
            </a:r>
            <a:r>
              <a:rPr lang="en-US" altLang="zh-CN" sz="2000" dirty="0"/>
              <a:t>skill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sz="2000" dirty="0"/>
              <a:t>execute</a:t>
            </a:r>
            <a:r>
              <a:rPr lang="zh-CN" altLang="en-US" sz="2000" dirty="0"/>
              <a:t> </a:t>
            </a:r>
            <a:r>
              <a:rPr lang="en-US" altLang="zh-CN" sz="2000" dirty="0"/>
              <a:t>(</a:t>
            </a:r>
            <a:r>
              <a:rPr lang="en-US" altLang="zh-CN" sz="2000" dirty="0">
                <a:solidFill>
                  <a:srgbClr val="FF0000"/>
                </a:solidFill>
              </a:rPr>
              <a:t>different</a:t>
            </a:r>
            <a:r>
              <a:rPr lang="en-US" altLang="zh-CN" sz="2000" dirty="0"/>
              <a:t>)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42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514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9771529" y="179294"/>
            <a:ext cx="2169459" cy="100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C0E49A1-583C-324D-B32B-38356B17E490}"/>
              </a:ext>
            </a:extLst>
          </p:cNvPr>
          <p:cNvGrpSpPr/>
          <p:nvPr/>
        </p:nvGrpSpPr>
        <p:grpSpPr>
          <a:xfrm>
            <a:off x="8813639" y="879319"/>
            <a:ext cx="2540161" cy="5099363"/>
            <a:chOff x="8293677" y="787466"/>
            <a:chExt cx="2333481" cy="5099363"/>
          </a:xfrm>
        </p:grpSpPr>
        <p:sp>
          <p:nvSpPr>
            <p:cNvPr id="4" name="Rounded Rectangle 3">
              <a:extLst>
                <a:ext uri="{FF2B5EF4-FFF2-40B4-BE49-F238E27FC236}">
                  <a16:creationId xmlns="" xmlns:a16="http://schemas.microsoft.com/office/drawing/2014/main" id="{02AD8C94-2347-B045-B7E9-2D33931F4CF3}"/>
                </a:ext>
              </a:extLst>
            </p:cNvPr>
            <p:cNvSpPr/>
            <p:nvPr/>
          </p:nvSpPr>
          <p:spPr>
            <a:xfrm>
              <a:off x="8293678" y="787466"/>
              <a:ext cx="2333479" cy="600635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136BF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/>
                <a:t>Build</a:t>
              </a:r>
              <a:r>
                <a:rPr lang="zh-CN" altLang="en-US" sz="2000" b="1" dirty="0"/>
                <a:t> </a:t>
              </a:r>
              <a:r>
                <a:rPr lang="en-US" altLang="zh-CN" sz="2000" b="1" dirty="0" smtClean="0"/>
                <a:t>Workers</a:t>
              </a:r>
              <a:endParaRPr lang="en-US" sz="2000" b="1" dirty="0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="" xmlns:a16="http://schemas.microsoft.com/office/drawing/2014/main" id="{7E132835-F2E8-DD4B-B261-377FF4F8FA77}"/>
                </a:ext>
              </a:extLst>
            </p:cNvPr>
            <p:cNvSpPr/>
            <p:nvPr/>
          </p:nvSpPr>
          <p:spPr>
            <a:xfrm>
              <a:off x="8293679" y="1909225"/>
              <a:ext cx="2333479" cy="600635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136BF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/>
                <a:t>Collect</a:t>
              </a:r>
              <a:r>
                <a:rPr lang="zh-CN" altLang="en-US" sz="2000" b="1" dirty="0"/>
                <a:t> </a:t>
              </a:r>
              <a:r>
                <a:rPr lang="en-US" altLang="zh-CN" sz="2000" b="1" dirty="0" smtClean="0"/>
                <a:t>Resources</a:t>
              </a:r>
              <a:endParaRPr lang="en-US" sz="2000" b="1" dirty="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="" xmlns:a16="http://schemas.microsoft.com/office/drawing/2014/main" id="{90C11F49-14EA-3D42-A869-E1D9B7040A9D}"/>
                </a:ext>
              </a:extLst>
            </p:cNvPr>
            <p:cNvSpPr/>
            <p:nvPr/>
          </p:nvSpPr>
          <p:spPr>
            <a:xfrm>
              <a:off x="8293679" y="3036830"/>
              <a:ext cx="2333479" cy="600635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136BF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/>
                <a:t>Build</a:t>
              </a:r>
              <a:r>
                <a:rPr lang="zh-CN" altLang="en-US" sz="2000" b="1" dirty="0"/>
                <a:t> </a:t>
              </a:r>
              <a:r>
                <a:rPr lang="en-US" altLang="zh-CN" sz="2000" b="1" dirty="0"/>
                <a:t>S</a:t>
              </a:r>
              <a:r>
                <a:rPr lang="en-US" altLang="zh-CN" sz="2000" b="1" dirty="0" smtClean="0"/>
                <a:t>upply</a:t>
              </a:r>
              <a:r>
                <a:rPr lang="zh-CN" altLang="en-US" sz="2000" b="1" dirty="0" smtClean="0"/>
                <a:t> </a:t>
              </a:r>
              <a:r>
                <a:rPr lang="en-US" altLang="zh-CN" sz="2000" b="1" dirty="0"/>
                <a:t>D</a:t>
              </a:r>
              <a:r>
                <a:rPr lang="en-US" altLang="zh-CN" sz="2000" b="1" dirty="0" smtClean="0"/>
                <a:t>epots</a:t>
              </a:r>
              <a:endParaRPr lang="en-US" sz="2000" b="1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10837C38-1CDA-7041-9395-628DE7B4417D}"/>
                </a:ext>
              </a:extLst>
            </p:cNvPr>
            <p:cNvSpPr/>
            <p:nvPr/>
          </p:nvSpPr>
          <p:spPr>
            <a:xfrm>
              <a:off x="8293678" y="4164435"/>
              <a:ext cx="2333479" cy="600635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136BF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/>
                <a:t>Build</a:t>
              </a:r>
              <a:r>
                <a:rPr lang="zh-CN" altLang="en-US" sz="2000" b="1" dirty="0"/>
                <a:t> </a:t>
              </a:r>
              <a:r>
                <a:rPr lang="en-US" altLang="zh-CN" sz="2000" b="1" dirty="0"/>
                <a:t>B</a:t>
              </a:r>
              <a:r>
                <a:rPr lang="en-US" altLang="zh-CN" sz="2000" b="1" dirty="0" smtClean="0"/>
                <a:t>arracks</a:t>
              </a:r>
              <a:endParaRPr lang="en-US" sz="2000" b="1" dirty="0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="" xmlns:a16="http://schemas.microsoft.com/office/drawing/2014/main" id="{E81AD6CD-4505-6042-93E2-D038BB1C72E4}"/>
                </a:ext>
              </a:extLst>
            </p:cNvPr>
            <p:cNvSpPr/>
            <p:nvPr/>
          </p:nvSpPr>
          <p:spPr>
            <a:xfrm>
              <a:off x="8293677" y="5286194"/>
              <a:ext cx="2333479" cy="600635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136BF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/>
                <a:t>Train</a:t>
              </a:r>
              <a:r>
                <a:rPr lang="zh-CN" altLang="en-US" sz="2000" b="1" dirty="0"/>
                <a:t> </a:t>
              </a:r>
              <a:r>
                <a:rPr lang="en-US" altLang="zh-CN" sz="2000" b="1" dirty="0"/>
                <a:t>M</a:t>
              </a:r>
              <a:r>
                <a:rPr lang="en-US" altLang="zh-CN" sz="2000" b="1" dirty="0" smtClean="0"/>
                <a:t>arines</a:t>
              </a:r>
              <a:endParaRPr lang="en-US" sz="2000" b="1" dirty="0"/>
            </a:p>
          </p:txBody>
        </p:sp>
      </p:grpSp>
      <p:cxnSp>
        <p:nvCxnSpPr>
          <p:cNvPr id="18" name="Curved Connector 17">
            <a:extLst>
              <a:ext uri="{FF2B5EF4-FFF2-40B4-BE49-F238E27FC236}">
                <a16:creationId xmlns="" xmlns:a16="http://schemas.microsoft.com/office/drawing/2014/main" id="{C3CB888C-2D26-B34E-A187-4A1291B7E050}"/>
              </a:ext>
            </a:extLst>
          </p:cNvPr>
          <p:cNvCxnSpPr>
            <a:endCxn id="4" idx="1"/>
          </p:cNvCxnSpPr>
          <p:nvPr/>
        </p:nvCxnSpPr>
        <p:spPr>
          <a:xfrm rot="5400000" flipH="1" flipV="1">
            <a:off x="6857098" y="1472460"/>
            <a:ext cx="2249364" cy="1663719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>
            <a:extLst>
              <a:ext uri="{FF2B5EF4-FFF2-40B4-BE49-F238E27FC236}">
                <a16:creationId xmlns="" xmlns:a16="http://schemas.microsoft.com/office/drawing/2014/main" id="{2BFB8E18-6491-CE4E-966F-AF583BA97A0C}"/>
              </a:ext>
            </a:extLst>
          </p:cNvPr>
          <p:cNvCxnSpPr>
            <a:endCxn id="7" idx="1"/>
          </p:cNvCxnSpPr>
          <p:nvPr/>
        </p:nvCxnSpPr>
        <p:spPr>
          <a:xfrm flipV="1">
            <a:off x="7149921" y="2301396"/>
            <a:ext cx="1663720" cy="1127606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="" xmlns:a16="http://schemas.microsoft.com/office/drawing/2014/main" id="{FE8B0D4F-695F-6F40-ABC7-0E85510B3871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149921" y="3429001"/>
            <a:ext cx="1663720" cy="1270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="" xmlns:a16="http://schemas.microsoft.com/office/drawing/2014/main" id="{69337019-AF42-024E-B3B6-6740A59C2CA6}"/>
              </a:ext>
            </a:extLst>
          </p:cNvPr>
          <p:cNvCxnSpPr>
            <a:endCxn id="11" idx="1"/>
          </p:cNvCxnSpPr>
          <p:nvPr/>
        </p:nvCxnSpPr>
        <p:spPr>
          <a:xfrm>
            <a:off x="7149921" y="3429001"/>
            <a:ext cx="1663719" cy="1127605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="" xmlns:a16="http://schemas.microsoft.com/office/drawing/2014/main" id="{83ED307D-5CF0-3D41-908A-A5911153D635}"/>
              </a:ext>
            </a:extLst>
          </p:cNvPr>
          <p:cNvCxnSpPr>
            <a:endCxn id="13" idx="1"/>
          </p:cNvCxnSpPr>
          <p:nvPr/>
        </p:nvCxnSpPr>
        <p:spPr>
          <a:xfrm rot="16200000" flipH="1">
            <a:off x="6857098" y="3721824"/>
            <a:ext cx="2249364" cy="1663718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1">
            <a:extLst>
              <a:ext uri="{FF2B5EF4-FFF2-40B4-BE49-F238E27FC236}">
                <a16:creationId xmlns="" xmlns:a16="http://schemas.microsoft.com/office/drawing/2014/main" id="{B673E23B-6639-D34C-A4AC-305ACA8C7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97" y="1388101"/>
            <a:ext cx="6334124" cy="4081799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43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043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775B1C-DAD0-8944-A64B-9E367588F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</a:t>
            </a:r>
            <a:r>
              <a:rPr lang="en-US"/>
              <a:t>ur </a:t>
            </a:r>
            <a:r>
              <a:rPr lang="en-US" altLang="zh-CN"/>
              <a:t>I</a:t>
            </a:r>
            <a:r>
              <a:rPr lang="en-US"/>
              <a:t>ntuition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4461A9-DB40-1844-A666-DCE6E7FB5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93023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Our</a:t>
            </a:r>
            <a:r>
              <a:rPr lang="zh-CN" altLang="en-US" sz="2800" dirty="0"/>
              <a:t> </a:t>
            </a:r>
            <a:r>
              <a:rPr lang="en-US" altLang="zh-CN" sz="2800" dirty="0"/>
              <a:t>task</a:t>
            </a:r>
          </a:p>
          <a:p>
            <a:pPr lvl="1"/>
            <a:r>
              <a:rPr lang="en-US" altLang="zh-CN" sz="2400" dirty="0"/>
              <a:t>Build</a:t>
            </a:r>
            <a:r>
              <a:rPr lang="zh-CN" altLang="en-US" sz="2400" dirty="0"/>
              <a:t> </a:t>
            </a:r>
            <a:r>
              <a:rPr lang="en-US" altLang="zh-CN" sz="2400" dirty="0"/>
              <a:t>marines</a:t>
            </a:r>
            <a:r>
              <a:rPr lang="zh-CN" altLang="en-US" sz="2400" dirty="0"/>
              <a:t> </a:t>
            </a:r>
            <a:r>
              <a:rPr lang="en-US" altLang="zh-CN" sz="2400" dirty="0"/>
              <a:t>as much as possible</a:t>
            </a:r>
          </a:p>
          <a:p>
            <a:r>
              <a:rPr lang="en-US" altLang="zh-CN" sz="2800" dirty="0"/>
              <a:t>Master</a:t>
            </a:r>
            <a:r>
              <a:rPr lang="zh-CN" altLang="en-US" sz="2800" dirty="0"/>
              <a:t> </a:t>
            </a:r>
            <a:r>
              <a:rPr lang="en-US" altLang="zh-CN" sz="2800" dirty="0"/>
              <a:t>vs.</a:t>
            </a:r>
            <a:r>
              <a:rPr lang="zh-CN" altLang="en-US" sz="2800" dirty="0"/>
              <a:t> </a:t>
            </a:r>
            <a:r>
              <a:rPr lang="en-US" sz="2800" dirty="0"/>
              <a:t>freshman</a:t>
            </a:r>
          </a:p>
          <a:p>
            <a:pPr lvl="1"/>
            <a:r>
              <a:rPr lang="en-US" altLang="zh-CN" sz="2400" dirty="0"/>
              <a:t>Basic</a:t>
            </a:r>
            <a:r>
              <a:rPr lang="zh-CN" altLang="en-US" sz="2400" dirty="0"/>
              <a:t> </a:t>
            </a:r>
            <a:r>
              <a:rPr lang="en-US" altLang="zh-CN" sz="2400" dirty="0"/>
              <a:t>skill</a:t>
            </a:r>
            <a:r>
              <a:rPr lang="zh-CN" altLang="en-US" sz="2400" dirty="0"/>
              <a:t> </a:t>
            </a:r>
            <a:r>
              <a:rPr lang="en-US" altLang="zh-CN" sz="2400" dirty="0"/>
              <a:t>(</a:t>
            </a:r>
            <a:r>
              <a:rPr lang="en-US" altLang="zh-CN" sz="2400" dirty="0">
                <a:solidFill>
                  <a:srgbClr val="FF0000"/>
                </a:solidFill>
              </a:rPr>
              <a:t>low-level</a:t>
            </a:r>
            <a:r>
              <a:rPr lang="en-US" altLang="zh-CN" sz="2400" dirty="0"/>
              <a:t>)</a:t>
            </a:r>
          </a:p>
          <a:p>
            <a:pPr lvl="2"/>
            <a:r>
              <a:rPr lang="en-US" altLang="zh-CN" sz="2000" dirty="0"/>
              <a:t>B</a:t>
            </a:r>
            <a:r>
              <a:rPr lang="en-US" sz="2000" dirty="0"/>
              <a:t>uild workers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sz="2000" dirty="0"/>
              <a:t>collect resources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sz="2000" dirty="0"/>
              <a:t>build Supply Depots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sz="2000" dirty="0"/>
              <a:t>build Barracks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sz="2000" dirty="0"/>
              <a:t>train marines</a:t>
            </a:r>
            <a:r>
              <a:rPr lang="zh-CN" altLang="en-US" sz="2000" dirty="0"/>
              <a:t> </a:t>
            </a:r>
            <a:r>
              <a:rPr lang="en-US" altLang="zh-CN" sz="2000" dirty="0"/>
              <a:t>(</a:t>
            </a:r>
            <a:r>
              <a:rPr lang="en-US" altLang="zh-CN" sz="2000" dirty="0">
                <a:solidFill>
                  <a:srgbClr val="FF0000"/>
                </a:solidFill>
              </a:rPr>
              <a:t>relatively fixed</a:t>
            </a:r>
            <a:r>
              <a:rPr lang="en-US" altLang="zh-CN" sz="2000" dirty="0"/>
              <a:t>)</a:t>
            </a:r>
          </a:p>
          <a:p>
            <a:pPr lvl="1"/>
            <a:r>
              <a:rPr lang="en-US" altLang="zh-CN" sz="2400" dirty="0" smtClean="0"/>
              <a:t>S</a:t>
            </a:r>
            <a:r>
              <a:rPr lang="en-US" sz="2400" dirty="0" smtClean="0"/>
              <a:t>cheduling </a:t>
            </a:r>
            <a:r>
              <a:rPr lang="en-US" sz="2400" dirty="0"/>
              <a:t>strategy</a:t>
            </a:r>
            <a:r>
              <a:rPr lang="zh-CN" altLang="en-US" sz="2400" dirty="0"/>
              <a:t> </a:t>
            </a:r>
            <a:r>
              <a:rPr lang="en-US" altLang="zh-CN" sz="2400" dirty="0"/>
              <a:t>ability</a:t>
            </a:r>
            <a:r>
              <a:rPr lang="zh-CN" altLang="en-US" sz="2400" dirty="0"/>
              <a:t> </a:t>
            </a:r>
            <a:r>
              <a:rPr lang="en-US" altLang="zh-CN" sz="2400" dirty="0"/>
              <a:t>(</a:t>
            </a:r>
            <a:r>
              <a:rPr lang="en-US" altLang="zh-CN" sz="2400" dirty="0">
                <a:solidFill>
                  <a:srgbClr val="FF0000"/>
                </a:solidFill>
              </a:rPr>
              <a:t>high-level</a:t>
            </a:r>
            <a:r>
              <a:rPr lang="en-US" altLang="zh-CN" sz="2400" dirty="0"/>
              <a:t>)</a:t>
            </a:r>
          </a:p>
          <a:p>
            <a:pPr lvl="2"/>
            <a:r>
              <a:rPr lang="en-US" altLang="zh-CN" sz="2000" dirty="0"/>
              <a:t>Given</a:t>
            </a:r>
            <a:r>
              <a:rPr lang="zh-CN" altLang="en-US" sz="2000" dirty="0"/>
              <a:t> </a:t>
            </a:r>
            <a:r>
              <a:rPr lang="en-US" altLang="zh-CN" sz="2000" dirty="0"/>
              <a:t>current</a:t>
            </a:r>
            <a:r>
              <a:rPr lang="zh-CN" altLang="en-US" sz="2000" dirty="0"/>
              <a:t> </a:t>
            </a:r>
            <a:r>
              <a:rPr lang="en-US" altLang="zh-CN" sz="2000" dirty="0"/>
              <a:t>game</a:t>
            </a:r>
            <a:r>
              <a:rPr lang="zh-CN" altLang="en-US" sz="2000" dirty="0"/>
              <a:t> </a:t>
            </a:r>
            <a:r>
              <a:rPr lang="en-US" altLang="zh-CN" sz="2000" dirty="0"/>
              <a:t>state,</a:t>
            </a:r>
            <a:r>
              <a:rPr lang="zh-CN" altLang="en-US" sz="2000" dirty="0"/>
              <a:t> </a:t>
            </a:r>
            <a:r>
              <a:rPr lang="en-US" altLang="zh-CN" sz="2000" dirty="0"/>
              <a:t>choose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basic</a:t>
            </a:r>
            <a:r>
              <a:rPr lang="zh-CN" altLang="en-US" sz="2000" dirty="0"/>
              <a:t> </a:t>
            </a:r>
            <a:r>
              <a:rPr lang="en-US" altLang="zh-CN" sz="2000" dirty="0"/>
              <a:t>skill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sz="2000" dirty="0"/>
              <a:t>execute</a:t>
            </a:r>
            <a:r>
              <a:rPr lang="zh-CN" altLang="en-US" sz="2000" dirty="0"/>
              <a:t> </a:t>
            </a:r>
            <a:r>
              <a:rPr lang="en-US" altLang="zh-CN" sz="2000" dirty="0"/>
              <a:t>(</a:t>
            </a:r>
            <a:r>
              <a:rPr lang="en-US" altLang="zh-CN" sz="2000" dirty="0">
                <a:solidFill>
                  <a:srgbClr val="FF0000"/>
                </a:solidFill>
              </a:rPr>
              <a:t>different</a:t>
            </a:r>
            <a:r>
              <a:rPr lang="en-US" altLang="zh-CN" sz="2000" dirty="0"/>
              <a:t>)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44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258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775B1C-DAD0-8944-A64B-9E367588F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</a:t>
            </a:r>
            <a:r>
              <a:rPr lang="en-US"/>
              <a:t>ur </a:t>
            </a:r>
            <a:r>
              <a:rPr lang="en-US" altLang="zh-CN"/>
              <a:t>I</a:t>
            </a:r>
            <a:r>
              <a:rPr lang="en-US"/>
              <a:t>ntuition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4461A9-DB40-1844-A666-DCE6E7FB5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93023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Our</a:t>
            </a:r>
            <a:r>
              <a:rPr lang="zh-CN" altLang="en-US" sz="2800" dirty="0"/>
              <a:t> </a:t>
            </a:r>
            <a:r>
              <a:rPr lang="en-US" altLang="zh-CN" sz="2800" dirty="0"/>
              <a:t>task</a:t>
            </a:r>
          </a:p>
          <a:p>
            <a:pPr lvl="1"/>
            <a:r>
              <a:rPr lang="en-US" altLang="zh-CN" sz="2400" dirty="0"/>
              <a:t>Build</a:t>
            </a:r>
            <a:r>
              <a:rPr lang="zh-CN" altLang="en-US" sz="2400" dirty="0"/>
              <a:t> </a:t>
            </a:r>
            <a:r>
              <a:rPr lang="en-US" altLang="zh-CN" sz="2400" dirty="0"/>
              <a:t>marines</a:t>
            </a:r>
            <a:r>
              <a:rPr lang="zh-CN" altLang="en-US" sz="2400" dirty="0"/>
              <a:t> </a:t>
            </a:r>
            <a:r>
              <a:rPr lang="en-US" altLang="zh-CN" sz="2400" dirty="0"/>
              <a:t>as much as possible</a:t>
            </a:r>
          </a:p>
          <a:p>
            <a:r>
              <a:rPr lang="en-US" altLang="zh-CN" sz="2800" dirty="0"/>
              <a:t>Master</a:t>
            </a:r>
            <a:r>
              <a:rPr lang="zh-CN" altLang="en-US" sz="2800" dirty="0"/>
              <a:t> </a:t>
            </a:r>
            <a:r>
              <a:rPr lang="en-US" altLang="zh-CN" sz="2800" dirty="0"/>
              <a:t>vs.</a:t>
            </a:r>
            <a:r>
              <a:rPr lang="zh-CN" altLang="en-US" sz="2800" dirty="0"/>
              <a:t> </a:t>
            </a:r>
            <a:r>
              <a:rPr lang="en-US" sz="2800" dirty="0"/>
              <a:t>freshman</a:t>
            </a:r>
          </a:p>
          <a:p>
            <a:pPr lvl="1"/>
            <a:r>
              <a:rPr lang="en-US" altLang="zh-CN" sz="2400" dirty="0"/>
              <a:t>Basic</a:t>
            </a:r>
            <a:r>
              <a:rPr lang="zh-CN" altLang="en-US" sz="2400" dirty="0"/>
              <a:t> </a:t>
            </a:r>
            <a:r>
              <a:rPr lang="en-US" altLang="zh-CN" sz="2400" dirty="0"/>
              <a:t>skill</a:t>
            </a:r>
            <a:r>
              <a:rPr lang="zh-CN" altLang="en-US" sz="2400" dirty="0"/>
              <a:t> </a:t>
            </a:r>
            <a:r>
              <a:rPr lang="en-US" altLang="zh-CN" sz="2400" dirty="0"/>
              <a:t>(</a:t>
            </a:r>
            <a:r>
              <a:rPr lang="en-US" altLang="zh-CN" sz="2400" dirty="0">
                <a:solidFill>
                  <a:srgbClr val="FF0000"/>
                </a:solidFill>
              </a:rPr>
              <a:t>low-level</a:t>
            </a:r>
            <a:r>
              <a:rPr lang="en-US" altLang="zh-CN" sz="2400" dirty="0"/>
              <a:t>)</a:t>
            </a:r>
          </a:p>
          <a:p>
            <a:pPr lvl="2"/>
            <a:r>
              <a:rPr lang="en-US" altLang="zh-CN" sz="2000" dirty="0"/>
              <a:t>B</a:t>
            </a:r>
            <a:r>
              <a:rPr lang="en-US" sz="2000" dirty="0"/>
              <a:t>uild workers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sz="2000" dirty="0"/>
              <a:t>collect resources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sz="2000" dirty="0"/>
              <a:t>build Supply Depots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sz="2000" dirty="0"/>
              <a:t>build Barracks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sz="2000" dirty="0"/>
              <a:t>train marines</a:t>
            </a:r>
            <a:r>
              <a:rPr lang="zh-CN" altLang="en-US" sz="2000" dirty="0"/>
              <a:t> </a:t>
            </a:r>
            <a:r>
              <a:rPr lang="en-US" altLang="zh-CN" sz="2000" dirty="0"/>
              <a:t>(</a:t>
            </a:r>
            <a:r>
              <a:rPr lang="en-US" altLang="zh-CN" sz="2000" dirty="0">
                <a:solidFill>
                  <a:srgbClr val="FF0000"/>
                </a:solidFill>
              </a:rPr>
              <a:t>relatively fixed</a:t>
            </a:r>
            <a:r>
              <a:rPr lang="en-US" altLang="zh-CN" sz="2000" dirty="0"/>
              <a:t>)</a:t>
            </a:r>
          </a:p>
          <a:p>
            <a:pPr lvl="1"/>
            <a:r>
              <a:rPr lang="en-US" altLang="zh-CN" sz="2400" dirty="0" smtClean="0"/>
              <a:t>S</a:t>
            </a:r>
            <a:r>
              <a:rPr lang="en-US" sz="2400" dirty="0" smtClean="0"/>
              <a:t>cheduling </a:t>
            </a:r>
            <a:r>
              <a:rPr lang="en-US" sz="2400" dirty="0"/>
              <a:t>strategy</a:t>
            </a:r>
            <a:r>
              <a:rPr lang="zh-CN" altLang="en-US" sz="2400" dirty="0"/>
              <a:t> </a:t>
            </a:r>
            <a:r>
              <a:rPr lang="en-US" altLang="zh-CN" sz="2400" dirty="0"/>
              <a:t>ability</a:t>
            </a:r>
            <a:r>
              <a:rPr lang="zh-CN" altLang="en-US" sz="2400" dirty="0"/>
              <a:t> </a:t>
            </a:r>
            <a:r>
              <a:rPr lang="en-US" altLang="zh-CN" sz="2400" dirty="0"/>
              <a:t>(</a:t>
            </a:r>
            <a:r>
              <a:rPr lang="en-US" altLang="zh-CN" sz="2400" dirty="0">
                <a:solidFill>
                  <a:srgbClr val="FF0000"/>
                </a:solidFill>
              </a:rPr>
              <a:t>high-level</a:t>
            </a:r>
            <a:r>
              <a:rPr lang="en-US" altLang="zh-CN" sz="2400" dirty="0"/>
              <a:t>)</a:t>
            </a:r>
          </a:p>
          <a:p>
            <a:pPr lvl="2"/>
            <a:r>
              <a:rPr lang="en-US" altLang="zh-CN" sz="2000" dirty="0"/>
              <a:t>Given</a:t>
            </a:r>
            <a:r>
              <a:rPr lang="zh-CN" altLang="en-US" sz="2000" dirty="0"/>
              <a:t> </a:t>
            </a:r>
            <a:r>
              <a:rPr lang="en-US" altLang="zh-CN" sz="2000" dirty="0"/>
              <a:t>current</a:t>
            </a:r>
            <a:r>
              <a:rPr lang="zh-CN" altLang="en-US" sz="2000" dirty="0"/>
              <a:t> </a:t>
            </a:r>
            <a:r>
              <a:rPr lang="en-US" altLang="zh-CN" sz="2000" dirty="0"/>
              <a:t>game</a:t>
            </a:r>
            <a:r>
              <a:rPr lang="zh-CN" altLang="en-US" sz="2000" dirty="0"/>
              <a:t> </a:t>
            </a:r>
            <a:r>
              <a:rPr lang="en-US" altLang="zh-CN" sz="2000" dirty="0"/>
              <a:t>state,</a:t>
            </a:r>
            <a:r>
              <a:rPr lang="zh-CN" altLang="en-US" sz="2000" dirty="0"/>
              <a:t> </a:t>
            </a:r>
            <a:r>
              <a:rPr lang="en-US" altLang="zh-CN" sz="2000" dirty="0"/>
              <a:t>choose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basic</a:t>
            </a:r>
            <a:r>
              <a:rPr lang="zh-CN" altLang="en-US" sz="2000" dirty="0"/>
              <a:t> </a:t>
            </a:r>
            <a:r>
              <a:rPr lang="en-US" altLang="zh-CN" sz="2000" dirty="0"/>
              <a:t>skill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sz="2000" dirty="0"/>
              <a:t>execute</a:t>
            </a:r>
            <a:r>
              <a:rPr lang="zh-CN" altLang="en-US" sz="2000" dirty="0"/>
              <a:t> </a:t>
            </a:r>
            <a:r>
              <a:rPr lang="en-US" altLang="zh-CN" sz="2000" dirty="0"/>
              <a:t>(</a:t>
            </a:r>
            <a:r>
              <a:rPr lang="en-US" altLang="zh-CN" sz="2000" dirty="0">
                <a:solidFill>
                  <a:srgbClr val="FF0000"/>
                </a:solidFill>
              </a:rPr>
              <a:t>different</a:t>
            </a:r>
            <a:r>
              <a:rPr lang="en-US" altLang="zh-CN" sz="2000" dirty="0"/>
              <a:t>)</a:t>
            </a:r>
          </a:p>
          <a:p>
            <a:r>
              <a:rPr lang="en-US" altLang="zh-CN" sz="2800" dirty="0"/>
              <a:t>Learning</a:t>
            </a:r>
            <a:r>
              <a:rPr lang="zh-CN" altLang="en-US" sz="2800" dirty="0"/>
              <a:t> </a:t>
            </a:r>
            <a:r>
              <a:rPr lang="en-US" altLang="zh-CN" sz="2800" dirty="0"/>
              <a:t>from</a:t>
            </a:r>
            <a:r>
              <a:rPr lang="zh-CN" altLang="en-US" sz="2800" dirty="0"/>
              <a:t> </a:t>
            </a:r>
            <a:r>
              <a:rPr lang="en-US" sz="2800" dirty="0"/>
              <a:t>scratch</a:t>
            </a:r>
            <a:r>
              <a:rPr lang="zh-CN" altLang="en-US" sz="2800" dirty="0"/>
              <a:t> </a:t>
            </a:r>
            <a:r>
              <a:rPr lang="en-US" altLang="zh-CN" sz="2800" dirty="0"/>
              <a:t>is</a:t>
            </a:r>
            <a:r>
              <a:rPr lang="zh-CN" altLang="en-US" sz="2800" dirty="0"/>
              <a:t> </a:t>
            </a:r>
            <a:r>
              <a:rPr lang="en-US" altLang="zh-CN" sz="2800" dirty="0"/>
              <a:t>hard</a:t>
            </a:r>
            <a:endParaRPr lang="en-US" altLang="zh-CN" sz="2400" dirty="0"/>
          </a:p>
          <a:p>
            <a:pPr lvl="1"/>
            <a:r>
              <a:rPr lang="en-US" altLang="zh-CN" sz="2400" dirty="0"/>
              <a:t>E</a:t>
            </a:r>
            <a:r>
              <a:rPr lang="en-US" sz="2400" dirty="0"/>
              <a:t>specially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hierarchical</a:t>
            </a:r>
            <a:r>
              <a:rPr lang="zh-CN" altLang="en-US" sz="2400" dirty="0"/>
              <a:t> </a:t>
            </a:r>
            <a:r>
              <a:rPr lang="en-US" altLang="zh-CN" sz="2400" dirty="0"/>
              <a:t>tasks</a:t>
            </a:r>
          </a:p>
          <a:p>
            <a:pPr lvl="1"/>
            <a:endParaRPr lang="en-US" sz="24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45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524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775B1C-DAD0-8944-A64B-9E367588F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</a:t>
            </a:r>
            <a:r>
              <a:rPr lang="en-US" dirty="0"/>
              <a:t>ur </a:t>
            </a:r>
            <a:r>
              <a:rPr lang="en-US" altLang="zh-CN" dirty="0"/>
              <a:t>I</a:t>
            </a:r>
            <a:r>
              <a:rPr lang="en-US" dirty="0"/>
              <a:t>ntuition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4461A9-DB40-1844-A666-DCE6E7FB5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93023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Our</a:t>
            </a:r>
            <a:r>
              <a:rPr lang="zh-CN" altLang="en-US" sz="2800" dirty="0"/>
              <a:t> </a:t>
            </a:r>
            <a:r>
              <a:rPr lang="en-US" altLang="zh-CN" sz="2800" dirty="0"/>
              <a:t>task</a:t>
            </a:r>
          </a:p>
          <a:p>
            <a:pPr lvl="1"/>
            <a:r>
              <a:rPr lang="en-US" altLang="zh-CN" sz="2400" dirty="0"/>
              <a:t>Build</a:t>
            </a:r>
            <a:r>
              <a:rPr lang="zh-CN" altLang="en-US" sz="2400" dirty="0"/>
              <a:t> </a:t>
            </a:r>
            <a:r>
              <a:rPr lang="en-US" altLang="zh-CN" sz="2400" dirty="0"/>
              <a:t>marines</a:t>
            </a:r>
            <a:r>
              <a:rPr lang="zh-CN" altLang="en-US" sz="2400" dirty="0"/>
              <a:t> </a:t>
            </a:r>
            <a:r>
              <a:rPr lang="en-US" altLang="zh-CN" sz="2400" dirty="0"/>
              <a:t>as much as possible</a:t>
            </a:r>
          </a:p>
          <a:p>
            <a:r>
              <a:rPr lang="en-US" altLang="zh-CN" sz="2800" dirty="0"/>
              <a:t>Master</a:t>
            </a:r>
            <a:r>
              <a:rPr lang="zh-CN" altLang="en-US" sz="2800" dirty="0"/>
              <a:t> </a:t>
            </a:r>
            <a:r>
              <a:rPr lang="en-US" altLang="zh-CN" sz="2800" dirty="0"/>
              <a:t>vs.</a:t>
            </a:r>
            <a:r>
              <a:rPr lang="zh-CN" altLang="en-US" sz="2800" dirty="0"/>
              <a:t> </a:t>
            </a:r>
            <a:r>
              <a:rPr lang="en-US" sz="2800" dirty="0"/>
              <a:t>freshman</a:t>
            </a:r>
          </a:p>
          <a:p>
            <a:pPr lvl="1"/>
            <a:r>
              <a:rPr lang="en-US" altLang="zh-CN" sz="2400" dirty="0"/>
              <a:t>Basic</a:t>
            </a:r>
            <a:r>
              <a:rPr lang="zh-CN" altLang="en-US" sz="2400" dirty="0"/>
              <a:t> </a:t>
            </a:r>
            <a:r>
              <a:rPr lang="en-US" altLang="zh-CN" sz="2400" dirty="0"/>
              <a:t>skill</a:t>
            </a:r>
            <a:r>
              <a:rPr lang="zh-CN" altLang="en-US" sz="2400" dirty="0"/>
              <a:t> </a:t>
            </a:r>
            <a:r>
              <a:rPr lang="en-US" altLang="zh-CN" sz="2400" dirty="0"/>
              <a:t>(</a:t>
            </a:r>
            <a:r>
              <a:rPr lang="en-US" altLang="zh-CN" sz="2400" dirty="0">
                <a:solidFill>
                  <a:srgbClr val="FF0000"/>
                </a:solidFill>
              </a:rPr>
              <a:t>low-level</a:t>
            </a:r>
            <a:r>
              <a:rPr lang="en-US" altLang="zh-CN" sz="2400" dirty="0"/>
              <a:t>)</a:t>
            </a:r>
          </a:p>
          <a:p>
            <a:pPr lvl="2"/>
            <a:r>
              <a:rPr lang="en-US" altLang="zh-CN" sz="2000" dirty="0"/>
              <a:t>B</a:t>
            </a:r>
            <a:r>
              <a:rPr lang="en-US" sz="2000" dirty="0"/>
              <a:t>uild workers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sz="2000" dirty="0"/>
              <a:t>collect resources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sz="2000" dirty="0"/>
              <a:t>build Supply Depots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sz="2000" dirty="0"/>
              <a:t>build Barracks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sz="2000" dirty="0"/>
              <a:t>train marines</a:t>
            </a:r>
            <a:r>
              <a:rPr lang="zh-CN" altLang="en-US" sz="2000" dirty="0"/>
              <a:t> </a:t>
            </a:r>
            <a:r>
              <a:rPr lang="en-US" altLang="zh-CN" sz="2000" dirty="0"/>
              <a:t>(</a:t>
            </a:r>
            <a:r>
              <a:rPr lang="en-US" altLang="zh-CN" sz="2000" dirty="0">
                <a:solidFill>
                  <a:srgbClr val="FF0000"/>
                </a:solidFill>
              </a:rPr>
              <a:t>relatively fixed</a:t>
            </a:r>
            <a:r>
              <a:rPr lang="en-US" altLang="zh-CN" sz="2000" dirty="0"/>
              <a:t>)</a:t>
            </a:r>
          </a:p>
          <a:p>
            <a:pPr lvl="1"/>
            <a:r>
              <a:rPr lang="en-US" altLang="zh-CN" sz="2400" dirty="0" smtClean="0"/>
              <a:t>S</a:t>
            </a:r>
            <a:r>
              <a:rPr lang="en-US" sz="2400" dirty="0" smtClean="0"/>
              <a:t>cheduling </a:t>
            </a:r>
            <a:r>
              <a:rPr lang="en-US" sz="2400" dirty="0"/>
              <a:t>strategy</a:t>
            </a:r>
            <a:r>
              <a:rPr lang="zh-CN" altLang="en-US" sz="2400" dirty="0"/>
              <a:t> </a:t>
            </a:r>
            <a:r>
              <a:rPr lang="en-US" altLang="zh-CN" sz="2400" dirty="0"/>
              <a:t>ability</a:t>
            </a:r>
            <a:r>
              <a:rPr lang="zh-CN" altLang="en-US" sz="2400" dirty="0"/>
              <a:t> </a:t>
            </a:r>
            <a:r>
              <a:rPr lang="en-US" altLang="zh-CN" sz="2400" dirty="0"/>
              <a:t>(</a:t>
            </a:r>
            <a:r>
              <a:rPr lang="en-US" altLang="zh-CN" sz="2400" dirty="0">
                <a:solidFill>
                  <a:srgbClr val="FF0000"/>
                </a:solidFill>
              </a:rPr>
              <a:t>high-level</a:t>
            </a:r>
            <a:r>
              <a:rPr lang="en-US" altLang="zh-CN" sz="2400" dirty="0"/>
              <a:t>)</a:t>
            </a:r>
          </a:p>
          <a:p>
            <a:pPr lvl="2"/>
            <a:r>
              <a:rPr lang="en-US" altLang="zh-CN" sz="2000" dirty="0"/>
              <a:t>Given</a:t>
            </a:r>
            <a:r>
              <a:rPr lang="zh-CN" altLang="en-US" sz="2000" dirty="0"/>
              <a:t> </a:t>
            </a:r>
            <a:r>
              <a:rPr lang="en-US" altLang="zh-CN" sz="2000" dirty="0"/>
              <a:t>current</a:t>
            </a:r>
            <a:r>
              <a:rPr lang="zh-CN" altLang="en-US" sz="2000" dirty="0"/>
              <a:t> </a:t>
            </a:r>
            <a:r>
              <a:rPr lang="en-US" altLang="zh-CN" sz="2000" dirty="0"/>
              <a:t>game</a:t>
            </a:r>
            <a:r>
              <a:rPr lang="zh-CN" altLang="en-US" sz="2000" dirty="0"/>
              <a:t> </a:t>
            </a:r>
            <a:r>
              <a:rPr lang="en-US" altLang="zh-CN" sz="2000" dirty="0"/>
              <a:t>state,</a:t>
            </a:r>
            <a:r>
              <a:rPr lang="zh-CN" altLang="en-US" sz="2000" dirty="0"/>
              <a:t> </a:t>
            </a:r>
            <a:r>
              <a:rPr lang="en-US" altLang="zh-CN" sz="2000" dirty="0"/>
              <a:t>choose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basic</a:t>
            </a:r>
            <a:r>
              <a:rPr lang="zh-CN" altLang="en-US" sz="2000" dirty="0"/>
              <a:t> </a:t>
            </a:r>
            <a:r>
              <a:rPr lang="en-US" altLang="zh-CN" sz="2000" dirty="0"/>
              <a:t>skill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sz="2000" dirty="0"/>
              <a:t>execute</a:t>
            </a:r>
            <a:r>
              <a:rPr lang="zh-CN" altLang="en-US" sz="2000" dirty="0"/>
              <a:t> </a:t>
            </a:r>
            <a:r>
              <a:rPr lang="en-US" altLang="zh-CN" sz="2000" dirty="0"/>
              <a:t>(</a:t>
            </a:r>
            <a:r>
              <a:rPr lang="en-US" altLang="zh-CN" sz="2000" dirty="0">
                <a:solidFill>
                  <a:srgbClr val="FF0000"/>
                </a:solidFill>
              </a:rPr>
              <a:t>different</a:t>
            </a:r>
            <a:r>
              <a:rPr lang="en-US" altLang="zh-CN" sz="2000" dirty="0"/>
              <a:t>)</a:t>
            </a:r>
          </a:p>
          <a:p>
            <a:r>
              <a:rPr lang="en-US" altLang="zh-CN" sz="2800" dirty="0"/>
              <a:t>Learning</a:t>
            </a:r>
            <a:r>
              <a:rPr lang="zh-CN" altLang="en-US" sz="2800" dirty="0"/>
              <a:t> </a:t>
            </a:r>
            <a:r>
              <a:rPr lang="en-US" altLang="zh-CN" sz="2800" dirty="0"/>
              <a:t>from</a:t>
            </a:r>
            <a:r>
              <a:rPr lang="zh-CN" altLang="en-US" sz="2800" dirty="0"/>
              <a:t> </a:t>
            </a:r>
            <a:r>
              <a:rPr lang="en-US" sz="2800" dirty="0"/>
              <a:t>scratch</a:t>
            </a:r>
            <a:r>
              <a:rPr lang="zh-CN" altLang="en-US" sz="2800" dirty="0"/>
              <a:t> </a:t>
            </a:r>
            <a:r>
              <a:rPr lang="en-US" altLang="zh-CN" sz="2800" dirty="0"/>
              <a:t>is</a:t>
            </a:r>
            <a:r>
              <a:rPr lang="zh-CN" altLang="en-US" sz="2800" dirty="0"/>
              <a:t> </a:t>
            </a:r>
            <a:r>
              <a:rPr lang="en-US" altLang="zh-CN" sz="2800" dirty="0"/>
              <a:t>hard</a:t>
            </a:r>
            <a:endParaRPr lang="en-US" altLang="zh-CN" sz="2400" dirty="0"/>
          </a:p>
          <a:p>
            <a:pPr lvl="1"/>
            <a:r>
              <a:rPr lang="en-US" altLang="zh-CN" sz="2400" dirty="0"/>
              <a:t>E</a:t>
            </a:r>
            <a:r>
              <a:rPr lang="en-US" sz="2400" dirty="0"/>
              <a:t>specially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hierarchical</a:t>
            </a:r>
            <a:r>
              <a:rPr lang="zh-CN" altLang="en-US" sz="2400" dirty="0"/>
              <a:t> </a:t>
            </a:r>
            <a:r>
              <a:rPr lang="en-US" altLang="zh-CN" sz="2400" dirty="0"/>
              <a:t>tasks</a:t>
            </a:r>
          </a:p>
          <a:p>
            <a:pPr lvl="1"/>
            <a:endParaRPr lang="en-US" sz="2400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9645BE83-0436-1845-A4EA-B6F21454D084}"/>
              </a:ext>
            </a:extLst>
          </p:cNvPr>
          <p:cNvSpPr/>
          <p:nvPr/>
        </p:nvSpPr>
        <p:spPr>
          <a:xfrm>
            <a:off x="941293" y="3057272"/>
            <a:ext cx="3469341" cy="57943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EEE83C21-65EC-2746-AA52-6A6952DF3E41}"/>
              </a:ext>
            </a:extLst>
          </p:cNvPr>
          <p:cNvSpPr/>
          <p:nvPr/>
        </p:nvSpPr>
        <p:spPr>
          <a:xfrm>
            <a:off x="7413812" y="2361477"/>
            <a:ext cx="2052917" cy="663388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/>
              <a:t>Rule-based</a:t>
            </a:r>
            <a:endParaRPr lang="en-US" sz="2400" b="1"/>
          </a:p>
        </p:txBody>
      </p:sp>
      <p:cxnSp>
        <p:nvCxnSpPr>
          <p:cNvPr id="6" name="Curved Connector 5">
            <a:extLst>
              <a:ext uri="{FF2B5EF4-FFF2-40B4-BE49-F238E27FC236}">
                <a16:creationId xmlns="" xmlns:a16="http://schemas.microsoft.com/office/drawing/2014/main" id="{46626A62-B440-AB4C-9504-3FD5D2FF312B}"/>
              </a:ext>
            </a:extLst>
          </p:cNvPr>
          <p:cNvCxnSpPr>
            <a:cxnSpLocks/>
            <a:stCxn id="4" idx="6"/>
            <a:endCxn id="5" idx="1"/>
          </p:cNvCxnSpPr>
          <p:nvPr/>
        </p:nvCxnSpPr>
        <p:spPr>
          <a:xfrm flipV="1">
            <a:off x="4410634" y="2693171"/>
            <a:ext cx="3003178" cy="653819"/>
          </a:xfrm>
          <a:prstGeom prst="curved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EA441F7-F986-AB42-AA0B-149E54B89EE3}"/>
              </a:ext>
            </a:extLst>
          </p:cNvPr>
          <p:cNvSpPr/>
          <p:nvPr/>
        </p:nvSpPr>
        <p:spPr>
          <a:xfrm>
            <a:off x="1021975" y="4150998"/>
            <a:ext cx="5593978" cy="51098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BF0D9BB9-2D2A-7F42-9D56-43BFFC154B66}"/>
              </a:ext>
            </a:extLst>
          </p:cNvPr>
          <p:cNvSpPr/>
          <p:nvPr/>
        </p:nvSpPr>
        <p:spPr>
          <a:xfrm>
            <a:off x="8059267" y="3928247"/>
            <a:ext cx="2545979" cy="663388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/>
              <a:t>Learning-based</a:t>
            </a:r>
            <a:endParaRPr lang="en-US" sz="2400" b="1"/>
          </a:p>
        </p:txBody>
      </p:sp>
      <p:cxnSp>
        <p:nvCxnSpPr>
          <p:cNvPr id="14" name="Curved Connector 13">
            <a:extLst>
              <a:ext uri="{FF2B5EF4-FFF2-40B4-BE49-F238E27FC236}">
                <a16:creationId xmlns="" xmlns:a16="http://schemas.microsoft.com/office/drawing/2014/main" id="{83FCF24B-FA74-134C-B8D2-5C8FBDFE7A59}"/>
              </a:ext>
            </a:extLst>
          </p:cNvPr>
          <p:cNvCxnSpPr>
            <a:cxnSpLocks/>
            <a:stCxn id="12" idx="6"/>
            <a:endCxn id="13" idx="1"/>
          </p:cNvCxnSpPr>
          <p:nvPr/>
        </p:nvCxnSpPr>
        <p:spPr>
          <a:xfrm flipV="1">
            <a:off x="6615953" y="4259941"/>
            <a:ext cx="1443314" cy="146551"/>
          </a:xfrm>
          <a:prstGeom prst="curved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46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668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5DAE5D-66F5-3A4C-850C-B6FF8A440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4757" y="167638"/>
            <a:ext cx="10972800" cy="1143000"/>
          </a:xfrm>
        </p:spPr>
        <p:txBody>
          <a:bodyPr/>
          <a:lstStyle/>
          <a:p>
            <a:r>
              <a:rPr lang="en-US" altLang="zh-CN" dirty="0"/>
              <a:t>Hierarchical</a:t>
            </a:r>
            <a:r>
              <a:rPr lang="zh-CN" altLang="en-US" dirty="0"/>
              <a:t> </a:t>
            </a:r>
            <a:r>
              <a:rPr lang="en-US" altLang="zh-CN" dirty="0"/>
              <a:t>Modeling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 err="1"/>
              <a:t>BuildMarines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AD21B6-5203-AF45-8CF3-B9A2FDE00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Do nothing </a:t>
            </a:r>
          </a:p>
          <a:p>
            <a:pPr lvl="1"/>
            <a:r>
              <a:rPr lang="en-US" dirty="0"/>
              <a:t>do nothing for 3 steps</a:t>
            </a:r>
          </a:p>
          <a:p>
            <a:r>
              <a:rPr lang="en-US" dirty="0">
                <a:solidFill>
                  <a:srgbClr val="FF0000"/>
                </a:solidFill>
              </a:rPr>
              <a:t>Build SCV</a:t>
            </a:r>
          </a:p>
          <a:p>
            <a:pPr lvl="1"/>
            <a:r>
              <a:rPr lang="en-US" dirty="0"/>
              <a:t>select command center, train SCV, send SCV to harvest minerals </a:t>
            </a:r>
          </a:p>
          <a:p>
            <a:r>
              <a:rPr lang="en-US" dirty="0">
                <a:solidFill>
                  <a:srgbClr val="FF0000"/>
                </a:solidFill>
              </a:rPr>
              <a:t>Build </a:t>
            </a:r>
            <a:r>
              <a:rPr lang="en-US" dirty="0" smtClean="0">
                <a:solidFill>
                  <a:srgbClr val="FF0000"/>
                </a:solidFill>
              </a:rPr>
              <a:t>Supply </a:t>
            </a:r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epot</a:t>
            </a:r>
            <a:r>
              <a:rPr lang="en-US" dirty="0">
                <a:solidFill>
                  <a:srgbClr val="FF0000"/>
                </a:solidFill>
              </a:rPr>
              <a:t> </a:t>
            </a:r>
          </a:p>
          <a:p>
            <a:pPr lvl="1"/>
            <a:r>
              <a:rPr lang="en-US" dirty="0"/>
              <a:t>select SCV, build supply depot, send SCV to harvest minerals</a:t>
            </a:r>
          </a:p>
          <a:p>
            <a:r>
              <a:rPr lang="en-US" dirty="0">
                <a:solidFill>
                  <a:srgbClr val="FF0000"/>
                </a:solidFill>
              </a:rPr>
              <a:t>Build </a:t>
            </a:r>
            <a:r>
              <a:rPr lang="en-US" dirty="0" smtClean="0">
                <a:solidFill>
                  <a:srgbClr val="FF0000"/>
                </a:solidFill>
              </a:rPr>
              <a:t>Barrack</a:t>
            </a:r>
            <a:r>
              <a:rPr lang="en-US" dirty="0">
                <a:solidFill>
                  <a:srgbClr val="FF0000"/>
                </a:solidFill>
              </a:rPr>
              <a:t> </a:t>
            </a:r>
          </a:p>
          <a:p>
            <a:pPr lvl="1"/>
            <a:r>
              <a:rPr lang="en-US" dirty="0"/>
              <a:t>select SCV, build barrack, send SCV to harvest minerals</a:t>
            </a:r>
          </a:p>
          <a:p>
            <a:r>
              <a:rPr lang="en-US" dirty="0">
                <a:solidFill>
                  <a:srgbClr val="FF0000"/>
                </a:solidFill>
              </a:rPr>
              <a:t>Build m</a:t>
            </a:r>
            <a:r>
              <a:rPr lang="en-US" dirty="0" smtClean="0">
                <a:solidFill>
                  <a:srgbClr val="FF0000"/>
                </a:solidFill>
              </a:rPr>
              <a:t>arine</a:t>
            </a:r>
            <a:r>
              <a:rPr lang="en-US" dirty="0">
                <a:solidFill>
                  <a:srgbClr val="FF0000"/>
                </a:solidFill>
              </a:rPr>
              <a:t> </a:t>
            </a:r>
          </a:p>
          <a:p>
            <a:pPr lvl="1"/>
            <a:r>
              <a:rPr lang="en-US" dirty="0"/>
              <a:t>select all barracks, train marine, do nothing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47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769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5DAE5D-66F5-3A4C-850C-B6FF8A440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4757" y="167638"/>
            <a:ext cx="10972800" cy="1143000"/>
          </a:xfrm>
        </p:spPr>
        <p:txBody>
          <a:bodyPr/>
          <a:lstStyle/>
          <a:p>
            <a:r>
              <a:rPr lang="en-US" altLang="zh-CN" dirty="0"/>
              <a:t>Hierarchical</a:t>
            </a:r>
            <a:r>
              <a:rPr lang="zh-CN" altLang="en-US" dirty="0"/>
              <a:t> </a:t>
            </a:r>
            <a:r>
              <a:rPr lang="en-US" altLang="zh-CN" dirty="0"/>
              <a:t>Modeling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 err="1"/>
              <a:t>BuildMarines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AD21B6-5203-AF45-8CF3-B9A2FDE00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Do nothing </a:t>
            </a:r>
          </a:p>
          <a:p>
            <a:pPr lvl="1"/>
            <a:r>
              <a:rPr lang="en-US" dirty="0"/>
              <a:t>do nothing for 3 steps</a:t>
            </a:r>
          </a:p>
          <a:p>
            <a:r>
              <a:rPr lang="en-US" dirty="0">
                <a:solidFill>
                  <a:srgbClr val="FF0000"/>
                </a:solidFill>
              </a:rPr>
              <a:t>Build SCV</a:t>
            </a:r>
          </a:p>
          <a:p>
            <a:pPr lvl="1"/>
            <a:r>
              <a:rPr lang="en-US" dirty="0"/>
              <a:t>select command center, train SCV, send SCV to harvest minerals </a:t>
            </a:r>
          </a:p>
          <a:p>
            <a:r>
              <a:rPr lang="en-US" dirty="0">
                <a:solidFill>
                  <a:srgbClr val="FF0000"/>
                </a:solidFill>
              </a:rPr>
              <a:t>Build </a:t>
            </a:r>
            <a:r>
              <a:rPr lang="en-US" dirty="0" smtClean="0">
                <a:solidFill>
                  <a:srgbClr val="FF0000"/>
                </a:solidFill>
              </a:rPr>
              <a:t>Supply </a:t>
            </a:r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epot</a:t>
            </a:r>
            <a:r>
              <a:rPr lang="en-US" dirty="0">
                <a:solidFill>
                  <a:srgbClr val="FF0000"/>
                </a:solidFill>
              </a:rPr>
              <a:t> </a:t>
            </a:r>
          </a:p>
          <a:p>
            <a:pPr lvl="1"/>
            <a:r>
              <a:rPr lang="en-US" dirty="0"/>
              <a:t>select SCV, build supply depot, send SCV to harvest minerals</a:t>
            </a:r>
          </a:p>
          <a:p>
            <a:r>
              <a:rPr lang="en-US" dirty="0">
                <a:solidFill>
                  <a:srgbClr val="FF0000"/>
                </a:solidFill>
              </a:rPr>
              <a:t>Build </a:t>
            </a:r>
            <a:r>
              <a:rPr lang="en-US" dirty="0" smtClean="0">
                <a:solidFill>
                  <a:srgbClr val="FF0000"/>
                </a:solidFill>
              </a:rPr>
              <a:t>Barrack</a:t>
            </a:r>
            <a:r>
              <a:rPr lang="en-US" dirty="0">
                <a:solidFill>
                  <a:srgbClr val="FF0000"/>
                </a:solidFill>
              </a:rPr>
              <a:t> </a:t>
            </a:r>
          </a:p>
          <a:p>
            <a:pPr lvl="1"/>
            <a:r>
              <a:rPr lang="en-US" dirty="0"/>
              <a:t>select SCV, build barrack, send SCV to harvest minerals</a:t>
            </a:r>
          </a:p>
          <a:p>
            <a:r>
              <a:rPr lang="en-US" dirty="0">
                <a:solidFill>
                  <a:srgbClr val="FF0000"/>
                </a:solidFill>
              </a:rPr>
              <a:t>Build m</a:t>
            </a:r>
            <a:r>
              <a:rPr lang="en-US" dirty="0" smtClean="0">
                <a:solidFill>
                  <a:srgbClr val="FF0000"/>
                </a:solidFill>
              </a:rPr>
              <a:t>arine</a:t>
            </a:r>
            <a:r>
              <a:rPr lang="en-US" dirty="0">
                <a:solidFill>
                  <a:srgbClr val="FF0000"/>
                </a:solidFill>
              </a:rPr>
              <a:t> </a:t>
            </a:r>
          </a:p>
          <a:p>
            <a:pPr lvl="1"/>
            <a:r>
              <a:rPr lang="en-US" dirty="0"/>
              <a:t>select all barracks, train marine, do nothing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90D36869-24B5-3A43-9F68-E0A5AF4F896D}"/>
              </a:ext>
            </a:extLst>
          </p:cNvPr>
          <p:cNvSpPr txBox="1"/>
          <p:nvPr/>
        </p:nvSpPr>
        <p:spPr>
          <a:xfrm>
            <a:off x="2459685" y="6063962"/>
            <a:ext cx="7429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4F81BD"/>
                </a:solidFill>
              </a:rPr>
              <a:t>Try to learn a high-level s</a:t>
            </a:r>
            <a:r>
              <a:rPr lang="en-US" altLang="zh-CN" sz="3200" dirty="0" smtClean="0">
                <a:solidFill>
                  <a:srgbClr val="4F81BD"/>
                </a:solidFill>
              </a:rPr>
              <a:t>trategy scheduling</a:t>
            </a:r>
            <a:endParaRPr lang="zh-CN" altLang="en-US" sz="3200" dirty="0">
              <a:solidFill>
                <a:srgbClr val="4F81BD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48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6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8D494F74-AF66-F742-9EA3-491661731D68}"/>
              </a:ext>
            </a:extLst>
          </p:cNvPr>
          <p:cNvSpPr txBox="1">
            <a:spLocks/>
          </p:cNvSpPr>
          <p:nvPr/>
        </p:nvSpPr>
        <p:spPr>
          <a:xfrm>
            <a:off x="368968" y="363204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/>
              <a:t>Deep</a:t>
            </a:r>
            <a:r>
              <a:rPr lang="zh-CN" altLang="en-US" b="1" dirty="0"/>
              <a:t> </a:t>
            </a:r>
            <a:r>
              <a:rPr lang="en-US" altLang="zh-CN" b="1" dirty="0"/>
              <a:t>RL</a:t>
            </a:r>
            <a:r>
              <a:rPr lang="zh-CN" altLang="en-US" b="1" dirty="0"/>
              <a:t> </a:t>
            </a:r>
            <a:r>
              <a:rPr lang="en-US" altLang="zh-CN" b="1" dirty="0"/>
              <a:t>Success</a:t>
            </a:r>
            <a:r>
              <a:rPr lang="zh-CN" altLang="en-US" b="1" dirty="0"/>
              <a:t> </a:t>
            </a:r>
            <a:r>
              <a:rPr lang="en-US" altLang="zh-CN" b="1" dirty="0"/>
              <a:t>Stories</a:t>
            </a:r>
            <a:r>
              <a:rPr lang="zh-CN" altLang="en-US" b="1" dirty="0"/>
              <a:t> </a:t>
            </a:r>
            <a:endParaRPr lang="en-US" b="1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B3EFEC4-21F7-1C4C-B7B7-3FFC30416434}"/>
              </a:ext>
            </a:extLst>
          </p:cNvPr>
          <p:cNvGrpSpPr/>
          <p:nvPr/>
        </p:nvGrpSpPr>
        <p:grpSpPr>
          <a:xfrm>
            <a:off x="1290881" y="1440966"/>
            <a:ext cx="9610237" cy="2535936"/>
            <a:chOff x="920263" y="1659546"/>
            <a:chExt cx="9610237" cy="2535936"/>
          </a:xfrm>
        </p:grpSpPr>
        <p:sp>
          <p:nvSpPr>
            <p:cNvPr id="4" name="object 3">
              <a:extLst>
                <a:ext uri="{FF2B5EF4-FFF2-40B4-BE49-F238E27FC236}">
                  <a16:creationId xmlns="" xmlns:a16="http://schemas.microsoft.com/office/drawing/2014/main" id="{41DF6DC5-DE69-EC40-BFF5-52833D037E10}"/>
                </a:ext>
              </a:extLst>
            </p:cNvPr>
            <p:cNvSpPr/>
            <p:nvPr/>
          </p:nvSpPr>
          <p:spPr>
            <a:xfrm>
              <a:off x="920263" y="1659546"/>
              <a:ext cx="2047482" cy="25359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4">
              <a:extLst>
                <a:ext uri="{FF2B5EF4-FFF2-40B4-BE49-F238E27FC236}">
                  <a16:creationId xmlns="" xmlns:a16="http://schemas.microsoft.com/office/drawing/2014/main" id="{5322BEFC-15C6-0C4F-BD7A-2BA2C853C193}"/>
                </a:ext>
              </a:extLst>
            </p:cNvPr>
            <p:cNvSpPr/>
            <p:nvPr/>
          </p:nvSpPr>
          <p:spPr>
            <a:xfrm>
              <a:off x="3436563" y="1659546"/>
              <a:ext cx="2023229" cy="25359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="" xmlns:a16="http://schemas.microsoft.com/office/drawing/2014/main" id="{B2DA37BE-1556-D34B-BA5F-D2B309DB05B3}"/>
                </a:ext>
              </a:extLst>
            </p:cNvPr>
            <p:cNvSpPr/>
            <p:nvPr/>
          </p:nvSpPr>
          <p:spPr>
            <a:xfrm>
              <a:off x="8479554" y="1659546"/>
              <a:ext cx="2050946" cy="25359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>
              <a:extLst>
                <a:ext uri="{FF2B5EF4-FFF2-40B4-BE49-F238E27FC236}">
                  <a16:creationId xmlns="" xmlns:a16="http://schemas.microsoft.com/office/drawing/2014/main" id="{97CD8324-C4AD-CE4F-8300-F04A681B0F07}"/>
                </a:ext>
              </a:extLst>
            </p:cNvPr>
            <p:cNvSpPr/>
            <p:nvPr/>
          </p:nvSpPr>
          <p:spPr>
            <a:xfrm>
              <a:off x="5928610" y="1659546"/>
              <a:ext cx="2082126" cy="25261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7">
            <a:extLst>
              <a:ext uri="{FF2B5EF4-FFF2-40B4-BE49-F238E27FC236}">
                <a16:creationId xmlns="" xmlns:a16="http://schemas.microsoft.com/office/drawing/2014/main" id="{A576C439-B499-F547-A8F1-722AB0FA335B}"/>
              </a:ext>
            </a:extLst>
          </p:cNvPr>
          <p:cNvSpPr txBox="1"/>
          <p:nvPr/>
        </p:nvSpPr>
        <p:spPr>
          <a:xfrm>
            <a:off x="1355968" y="4652981"/>
            <a:ext cx="9480064" cy="15523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22245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latin typeface="Calibri" panose="020F0502020204030204" pitchFamily="34" charset="0"/>
                <a:cs typeface="Calibri" panose="020F0502020204030204" pitchFamily="34" charset="0"/>
              </a:rPr>
              <a:t>DQN </a:t>
            </a:r>
            <a:r>
              <a:rPr sz="2000" spc="-114" dirty="0">
                <a:latin typeface="Calibri" panose="020F0502020204030204" pitchFamily="34" charset="0"/>
                <a:cs typeface="Calibri" panose="020F0502020204030204" pitchFamily="34" charset="0"/>
              </a:rPr>
              <a:t>Mnih </a:t>
            </a:r>
            <a:r>
              <a:rPr sz="2000" spc="-145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sz="2000" spc="-140" dirty="0">
                <a:latin typeface="Calibri" panose="020F0502020204030204" pitchFamily="34" charset="0"/>
                <a:cs typeface="Calibri" panose="020F0502020204030204" pitchFamily="34" charset="0"/>
              </a:rPr>
              <a:t>al, </a:t>
            </a:r>
            <a:r>
              <a:rPr sz="2000" spc="-165" dirty="0">
                <a:latin typeface="Calibri" panose="020F0502020204030204" pitchFamily="34" charset="0"/>
                <a:cs typeface="Calibri" panose="020F0502020204030204" pitchFamily="34" charset="0"/>
              </a:rPr>
              <a:t>NIPS </a:t>
            </a:r>
            <a:r>
              <a:rPr sz="2000" spc="-210" dirty="0">
                <a:latin typeface="Calibri" panose="020F0502020204030204" pitchFamily="34" charset="0"/>
                <a:cs typeface="Calibri" panose="020F0502020204030204" pitchFamily="34" charset="0"/>
              </a:rPr>
              <a:t>2013 </a:t>
            </a:r>
            <a:r>
              <a:rPr sz="2000" spc="8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sz="2000" spc="-229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65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sz="2000" spc="-21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65" marR="5080" indent="-635" algn="ctr">
              <a:lnSpc>
                <a:spcPct val="100000"/>
              </a:lnSpc>
            </a:pPr>
            <a:r>
              <a:rPr sz="2000" b="1" spc="-50" dirty="0">
                <a:latin typeface="Calibri" panose="020F0502020204030204" pitchFamily="34" charset="0"/>
                <a:cs typeface="Calibri" panose="020F0502020204030204" pitchFamily="34" charset="0"/>
              </a:rPr>
              <a:t>MCTS </a:t>
            </a:r>
            <a:r>
              <a:rPr sz="2000" spc="-185" dirty="0">
                <a:latin typeface="Calibri" panose="020F0502020204030204" pitchFamily="34" charset="0"/>
                <a:cs typeface="Calibri" panose="020F0502020204030204" pitchFamily="34" charset="0"/>
              </a:rPr>
              <a:t>Guo </a:t>
            </a:r>
            <a:r>
              <a:rPr sz="2000" spc="-145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sz="2000" spc="-140" dirty="0">
                <a:latin typeface="Calibri" panose="020F0502020204030204" pitchFamily="34" charset="0"/>
                <a:cs typeface="Calibri" panose="020F0502020204030204" pitchFamily="34" charset="0"/>
              </a:rPr>
              <a:t>al, </a:t>
            </a:r>
            <a:r>
              <a:rPr sz="2000" spc="-165" dirty="0">
                <a:latin typeface="Calibri" panose="020F0502020204030204" pitchFamily="34" charset="0"/>
                <a:cs typeface="Calibri" panose="020F0502020204030204" pitchFamily="34" charset="0"/>
              </a:rPr>
              <a:t>NIPS </a:t>
            </a:r>
            <a:r>
              <a:rPr sz="2000" spc="-190" dirty="0">
                <a:latin typeface="Calibri" panose="020F0502020204030204" pitchFamily="34" charset="0"/>
                <a:cs typeface="Calibri" panose="020F0502020204030204" pitchFamily="34" charset="0"/>
              </a:rPr>
              <a:t>2014; </a:t>
            </a:r>
            <a:r>
              <a:rPr sz="2000" b="1" spc="-105" dirty="0">
                <a:latin typeface="Calibri" panose="020F0502020204030204" pitchFamily="34" charset="0"/>
                <a:cs typeface="Calibri" panose="020F0502020204030204" pitchFamily="34" charset="0"/>
              </a:rPr>
              <a:t>TRPO </a:t>
            </a:r>
            <a:r>
              <a:rPr sz="2000" spc="-195" dirty="0">
                <a:latin typeface="Calibri" panose="020F0502020204030204" pitchFamily="34" charset="0"/>
                <a:cs typeface="Calibri" panose="020F0502020204030204" pitchFamily="34" charset="0"/>
              </a:rPr>
              <a:t>Schulman, </a:t>
            </a:r>
            <a:r>
              <a:rPr sz="2000" spc="-175" dirty="0">
                <a:latin typeface="Calibri" panose="020F0502020204030204" pitchFamily="34" charset="0"/>
                <a:cs typeface="Calibri" panose="020F0502020204030204" pitchFamily="34" charset="0"/>
              </a:rPr>
              <a:t>Levine, </a:t>
            </a:r>
            <a:r>
              <a:rPr sz="2000" spc="-110" dirty="0">
                <a:latin typeface="Calibri" panose="020F0502020204030204" pitchFamily="34" charset="0"/>
                <a:cs typeface="Calibri" panose="020F0502020204030204" pitchFamily="34" charset="0"/>
              </a:rPr>
              <a:t>Moritz, </a:t>
            </a:r>
            <a:r>
              <a:rPr sz="2000" spc="-130" dirty="0">
                <a:latin typeface="Calibri" panose="020F0502020204030204" pitchFamily="34" charset="0"/>
                <a:cs typeface="Calibri" panose="020F0502020204030204" pitchFamily="34" charset="0"/>
              </a:rPr>
              <a:t>Jordan, </a:t>
            </a:r>
            <a:r>
              <a:rPr sz="2000" spc="-160" dirty="0">
                <a:latin typeface="Calibri" panose="020F0502020204030204" pitchFamily="34" charset="0"/>
                <a:cs typeface="Calibri" panose="020F0502020204030204" pitchFamily="34" charset="0"/>
              </a:rPr>
              <a:t>Abbeel, </a:t>
            </a:r>
            <a:r>
              <a:rPr sz="2000" spc="-150" dirty="0">
                <a:latin typeface="Calibri" panose="020F0502020204030204" pitchFamily="34" charset="0"/>
                <a:cs typeface="Calibri" panose="020F0502020204030204" pitchFamily="34" charset="0"/>
              </a:rPr>
              <a:t>ICML </a:t>
            </a:r>
            <a:r>
              <a:rPr sz="2000" spc="-190" dirty="0">
                <a:latin typeface="Calibri" panose="020F0502020204030204" pitchFamily="34" charset="0"/>
                <a:cs typeface="Calibri" panose="020F0502020204030204" pitchFamily="34" charset="0"/>
              </a:rPr>
              <a:t>2015; </a:t>
            </a:r>
            <a:r>
              <a:rPr sz="20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A3C </a:t>
            </a:r>
            <a:r>
              <a:rPr sz="2000" spc="-114" dirty="0">
                <a:latin typeface="Calibri" panose="020F0502020204030204" pitchFamily="34" charset="0"/>
                <a:cs typeface="Calibri" panose="020F0502020204030204" pitchFamily="34" charset="0"/>
              </a:rPr>
              <a:t>Mnih </a:t>
            </a:r>
            <a:r>
              <a:rPr sz="2000" spc="-145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sz="2000" spc="-140" dirty="0">
                <a:latin typeface="Calibri" panose="020F0502020204030204" pitchFamily="34" charset="0"/>
                <a:cs typeface="Calibri" panose="020F0502020204030204" pitchFamily="34" charset="0"/>
              </a:rPr>
              <a:t>al,  </a:t>
            </a:r>
            <a:r>
              <a:rPr sz="2000" spc="-150" dirty="0">
                <a:latin typeface="Calibri" panose="020F0502020204030204" pitchFamily="34" charset="0"/>
                <a:cs typeface="Calibri" panose="020F0502020204030204" pitchFamily="34" charset="0"/>
              </a:rPr>
              <a:t>ICML </a:t>
            </a:r>
            <a:r>
              <a:rPr sz="2000" spc="-190" dirty="0">
                <a:latin typeface="Calibri" panose="020F0502020204030204" pitchFamily="34" charset="0"/>
                <a:cs typeface="Calibri" panose="020F0502020204030204" pitchFamily="34" charset="0"/>
              </a:rPr>
              <a:t>2016; </a:t>
            </a:r>
            <a:r>
              <a:rPr sz="2000" b="1" spc="-80" dirty="0">
                <a:latin typeface="Calibri" panose="020F0502020204030204" pitchFamily="34" charset="0"/>
                <a:cs typeface="Calibri" panose="020F0502020204030204" pitchFamily="34" charset="0"/>
              </a:rPr>
              <a:t>Dueling </a:t>
            </a:r>
            <a:r>
              <a:rPr sz="2000" b="1" spc="-25" dirty="0">
                <a:latin typeface="Calibri" panose="020F0502020204030204" pitchFamily="34" charset="0"/>
                <a:cs typeface="Calibri" panose="020F0502020204030204" pitchFamily="34" charset="0"/>
              </a:rPr>
              <a:t>DQN </a:t>
            </a:r>
            <a:r>
              <a:rPr sz="2000" spc="-220" dirty="0">
                <a:latin typeface="Calibri" panose="020F0502020204030204" pitchFamily="34" charset="0"/>
                <a:cs typeface="Calibri" panose="020F0502020204030204" pitchFamily="34" charset="0"/>
              </a:rPr>
              <a:t>Wang </a:t>
            </a:r>
            <a:r>
              <a:rPr sz="2000" spc="-145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sz="2000" spc="-150" dirty="0">
                <a:latin typeface="Calibri" panose="020F0502020204030204" pitchFamily="34" charset="0"/>
                <a:cs typeface="Calibri" panose="020F0502020204030204" pitchFamily="34" charset="0"/>
              </a:rPr>
              <a:t>al ICML </a:t>
            </a:r>
            <a:r>
              <a:rPr sz="2000" spc="-190" dirty="0">
                <a:latin typeface="Calibri" panose="020F0502020204030204" pitchFamily="34" charset="0"/>
                <a:cs typeface="Calibri" panose="020F0502020204030204" pitchFamily="34" charset="0"/>
              </a:rPr>
              <a:t>2016; </a:t>
            </a:r>
            <a:r>
              <a:rPr sz="2000" b="1" spc="-70" dirty="0">
                <a:latin typeface="Calibri" panose="020F0502020204030204" pitchFamily="34" charset="0"/>
                <a:cs typeface="Calibri" panose="020F0502020204030204" pitchFamily="34" charset="0"/>
              </a:rPr>
              <a:t>Double </a:t>
            </a:r>
            <a:r>
              <a:rPr sz="2000" b="1" spc="-25" dirty="0">
                <a:latin typeface="Calibri" panose="020F0502020204030204" pitchFamily="34" charset="0"/>
                <a:cs typeface="Calibri" panose="020F0502020204030204" pitchFamily="34" charset="0"/>
              </a:rPr>
              <a:t>DQN </a:t>
            </a:r>
            <a:r>
              <a:rPr sz="2000" spc="-215" dirty="0">
                <a:latin typeface="Calibri" panose="020F0502020204030204" pitchFamily="34" charset="0"/>
                <a:cs typeface="Calibri" panose="020F0502020204030204" pitchFamily="34" charset="0"/>
              </a:rPr>
              <a:t>van </a:t>
            </a:r>
            <a:r>
              <a:rPr sz="2000" spc="-175" dirty="0">
                <a:latin typeface="Calibri" panose="020F0502020204030204" pitchFamily="34" charset="0"/>
                <a:cs typeface="Calibri" panose="020F0502020204030204" pitchFamily="34" charset="0"/>
              </a:rPr>
              <a:t>Hasselt </a:t>
            </a:r>
            <a:r>
              <a:rPr sz="2000" spc="-145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sz="2000" spc="-140" dirty="0">
                <a:latin typeface="Calibri" panose="020F0502020204030204" pitchFamily="34" charset="0"/>
                <a:cs typeface="Calibri" panose="020F0502020204030204" pitchFamily="34" charset="0"/>
              </a:rPr>
              <a:t>al, </a:t>
            </a:r>
            <a:r>
              <a:rPr sz="2000" spc="-150" dirty="0">
                <a:latin typeface="Calibri" panose="020F0502020204030204" pitchFamily="34" charset="0"/>
                <a:cs typeface="Calibri" panose="020F0502020204030204" pitchFamily="34" charset="0"/>
              </a:rPr>
              <a:t>AAAI </a:t>
            </a:r>
            <a:r>
              <a:rPr sz="2000" spc="-190" dirty="0">
                <a:latin typeface="Calibri" panose="020F0502020204030204" pitchFamily="34" charset="0"/>
                <a:cs typeface="Calibri" panose="020F0502020204030204" pitchFamily="34" charset="0"/>
              </a:rPr>
              <a:t>2016; </a:t>
            </a:r>
            <a:r>
              <a:rPr sz="2000" b="1" spc="-105" dirty="0">
                <a:latin typeface="Calibri" panose="020F0502020204030204" pitchFamily="34" charset="0"/>
                <a:cs typeface="Calibri" panose="020F0502020204030204" pitchFamily="34" charset="0"/>
              </a:rPr>
              <a:t>Prioritized  </a:t>
            </a:r>
            <a:r>
              <a:rPr sz="2000" b="1" spc="-114" dirty="0">
                <a:latin typeface="Calibri" panose="020F0502020204030204" pitchFamily="34" charset="0"/>
                <a:cs typeface="Calibri" panose="020F0502020204030204" pitchFamily="34" charset="0"/>
              </a:rPr>
              <a:t>Experience </a:t>
            </a:r>
            <a:r>
              <a:rPr sz="2000" b="1" spc="-95" dirty="0">
                <a:latin typeface="Calibri" panose="020F0502020204030204" pitchFamily="34" charset="0"/>
                <a:cs typeface="Calibri" panose="020F0502020204030204" pitchFamily="34" charset="0"/>
              </a:rPr>
              <a:t>Replay </a:t>
            </a:r>
            <a:r>
              <a:rPr sz="2000" spc="-195" dirty="0">
                <a:latin typeface="Calibri" panose="020F0502020204030204" pitchFamily="34" charset="0"/>
                <a:cs typeface="Calibri" panose="020F0502020204030204" pitchFamily="34" charset="0"/>
              </a:rPr>
              <a:t>Schaul </a:t>
            </a:r>
            <a:r>
              <a:rPr sz="2000" spc="-145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sz="2000" spc="-140" dirty="0">
                <a:latin typeface="Calibri" panose="020F0502020204030204" pitchFamily="34" charset="0"/>
                <a:cs typeface="Calibri" panose="020F0502020204030204" pitchFamily="34" charset="0"/>
              </a:rPr>
              <a:t>al, </a:t>
            </a:r>
            <a:r>
              <a:rPr sz="2000" spc="-204" dirty="0">
                <a:latin typeface="Calibri" panose="020F0502020204030204" pitchFamily="34" charset="0"/>
                <a:cs typeface="Calibri" panose="020F0502020204030204" pitchFamily="34" charset="0"/>
              </a:rPr>
              <a:t>ICLR </a:t>
            </a:r>
            <a:r>
              <a:rPr sz="2000" spc="-190" dirty="0">
                <a:latin typeface="Calibri" panose="020F0502020204030204" pitchFamily="34" charset="0"/>
                <a:cs typeface="Calibri" panose="020F0502020204030204" pitchFamily="34" charset="0"/>
              </a:rPr>
              <a:t>2016; </a:t>
            </a:r>
            <a:r>
              <a:rPr sz="2000" b="1" spc="-80" dirty="0">
                <a:latin typeface="Calibri" panose="020F0502020204030204" pitchFamily="34" charset="0"/>
                <a:cs typeface="Calibri" panose="020F0502020204030204" pitchFamily="34" charset="0"/>
              </a:rPr>
              <a:t>Bootstrapped </a:t>
            </a:r>
            <a:r>
              <a:rPr sz="2000" b="1" spc="-25" dirty="0">
                <a:latin typeface="Calibri" panose="020F0502020204030204" pitchFamily="34" charset="0"/>
                <a:cs typeface="Calibri" panose="020F0502020204030204" pitchFamily="34" charset="0"/>
              </a:rPr>
              <a:t>DQN </a:t>
            </a:r>
            <a:r>
              <a:rPr sz="2000" spc="-195" dirty="0">
                <a:latin typeface="Calibri" panose="020F0502020204030204" pitchFamily="34" charset="0"/>
                <a:cs typeface="Calibri" panose="020F0502020204030204" pitchFamily="34" charset="0"/>
              </a:rPr>
              <a:t>Osband </a:t>
            </a:r>
            <a:r>
              <a:rPr sz="2000" spc="-145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sz="2000" spc="-140" dirty="0">
                <a:latin typeface="Calibri" panose="020F0502020204030204" pitchFamily="34" charset="0"/>
                <a:cs typeface="Calibri" panose="020F0502020204030204" pitchFamily="34" charset="0"/>
              </a:rPr>
              <a:t>al, </a:t>
            </a:r>
            <a:r>
              <a:rPr sz="2000" spc="-190" dirty="0">
                <a:latin typeface="Calibri" panose="020F0502020204030204" pitchFamily="34" charset="0"/>
                <a:cs typeface="Calibri" panose="020F0502020204030204" pitchFamily="34" charset="0"/>
              </a:rPr>
              <a:t>2016; </a:t>
            </a:r>
            <a:r>
              <a:rPr sz="2000" b="1" spc="-90" dirty="0">
                <a:latin typeface="Calibri" panose="020F0502020204030204" pitchFamily="34" charset="0"/>
                <a:cs typeface="Calibri" panose="020F0502020204030204" pitchFamily="34" charset="0"/>
              </a:rPr>
              <a:t>Q-Ensembles </a:t>
            </a:r>
            <a:r>
              <a:rPr sz="2000" spc="-204" dirty="0">
                <a:latin typeface="Calibri" panose="020F0502020204030204" pitchFamily="34" charset="0"/>
                <a:cs typeface="Calibri" panose="020F0502020204030204" pitchFamily="34" charset="0"/>
              </a:rPr>
              <a:t>Chen </a:t>
            </a:r>
            <a:r>
              <a:rPr sz="2000" spc="-145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sz="2000" spc="-140" dirty="0">
                <a:latin typeface="Calibri" panose="020F0502020204030204" pitchFamily="34" charset="0"/>
                <a:cs typeface="Calibri" panose="020F0502020204030204" pitchFamily="34" charset="0"/>
              </a:rPr>
              <a:t>al,  </a:t>
            </a:r>
            <a:r>
              <a:rPr sz="2000" spc="-190" dirty="0">
                <a:latin typeface="Calibri" panose="020F0502020204030204" pitchFamily="34" charset="0"/>
                <a:cs typeface="Calibri" panose="020F0502020204030204" pitchFamily="34" charset="0"/>
              </a:rPr>
              <a:t>2017; </a:t>
            </a:r>
            <a:r>
              <a:rPr sz="2000" b="1" spc="-75" dirty="0">
                <a:latin typeface="Calibri" panose="020F0502020204030204" pitchFamily="34" charset="0"/>
                <a:cs typeface="Calibri" panose="020F0502020204030204" pitchFamily="34" charset="0"/>
              </a:rPr>
              <a:t>Rainbow </a:t>
            </a:r>
            <a:r>
              <a:rPr sz="2000" spc="-180" dirty="0">
                <a:latin typeface="Calibri" panose="020F0502020204030204" pitchFamily="34" charset="0"/>
                <a:cs typeface="Calibri" panose="020F0502020204030204" pitchFamily="34" charset="0"/>
              </a:rPr>
              <a:t>Hessel </a:t>
            </a:r>
            <a:r>
              <a:rPr sz="2000" spc="-145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sz="2000" spc="-140" dirty="0">
                <a:latin typeface="Calibri" panose="020F0502020204030204" pitchFamily="34" charset="0"/>
                <a:cs typeface="Calibri" panose="020F0502020204030204" pitchFamily="34" charset="0"/>
              </a:rPr>
              <a:t>al, </a:t>
            </a:r>
            <a:r>
              <a:rPr sz="2000" spc="-190" dirty="0">
                <a:latin typeface="Calibri" panose="020F0502020204030204" pitchFamily="34" charset="0"/>
                <a:cs typeface="Calibri" panose="020F0502020204030204" pitchFamily="34" charset="0"/>
              </a:rPr>
              <a:t>2017; </a:t>
            </a:r>
            <a:r>
              <a:rPr sz="2000" b="1" spc="-110" dirty="0">
                <a:latin typeface="Calibri" panose="020F0502020204030204" pitchFamily="34" charset="0"/>
                <a:cs typeface="Calibri" panose="020F0502020204030204" pitchFamily="34" charset="0"/>
              </a:rPr>
              <a:t>Accelerated </a:t>
            </a:r>
            <a:r>
              <a:rPr sz="2000" spc="-185" dirty="0">
                <a:latin typeface="Calibri" panose="020F0502020204030204" pitchFamily="34" charset="0"/>
                <a:cs typeface="Calibri" panose="020F0502020204030204" pitchFamily="34" charset="0"/>
              </a:rPr>
              <a:t>Stooke </a:t>
            </a:r>
            <a:r>
              <a:rPr sz="2000" spc="-195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sz="2000" spc="-160" dirty="0">
                <a:latin typeface="Calibri" panose="020F0502020204030204" pitchFamily="34" charset="0"/>
                <a:cs typeface="Calibri" panose="020F0502020204030204" pitchFamily="34" charset="0"/>
              </a:rPr>
              <a:t>Abbeel, </a:t>
            </a:r>
            <a:r>
              <a:rPr sz="2000" spc="-190" dirty="0">
                <a:latin typeface="Calibri" panose="020F0502020204030204" pitchFamily="34" charset="0"/>
                <a:cs typeface="Calibri" panose="020F0502020204030204" pitchFamily="34" charset="0"/>
              </a:rPr>
              <a:t>2018;</a:t>
            </a:r>
            <a:r>
              <a:rPr sz="2000" spc="-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49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5EBF359-ACFD-A740-8248-5BBB1827341B}"/>
              </a:ext>
            </a:extLst>
          </p:cNvPr>
          <p:cNvSpPr txBox="1"/>
          <p:nvPr/>
        </p:nvSpPr>
        <p:spPr>
          <a:xfrm>
            <a:off x="49520" y="6478162"/>
            <a:ext cx="261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Slide</a:t>
            </a:r>
            <a:r>
              <a:rPr lang="zh-CN" altLang="en-US"/>
              <a:t> </a:t>
            </a:r>
            <a:r>
              <a:rPr lang="en-US" altLang="zh-CN"/>
              <a:t>credit:</a:t>
            </a:r>
            <a:r>
              <a:rPr lang="zh-CN" altLang="en-US"/>
              <a:t> </a:t>
            </a:r>
            <a:r>
              <a:rPr lang="en-US" altLang="zh-CN"/>
              <a:t>Pieter</a:t>
            </a:r>
            <a:r>
              <a:rPr lang="zh-CN" altLang="en-US"/>
              <a:t> </a:t>
            </a:r>
            <a:r>
              <a:rPr lang="en-US" altLang="zh-CN"/>
              <a:t>Abbeel</a:t>
            </a:r>
            <a:endParaRPr lang="en-US"/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xmlns="" id="{7CBD3D57-C1F4-411E-A88A-B9F358CC91E5}"/>
              </a:ext>
            </a:extLst>
          </p:cNvPr>
          <p:cNvSpPr txBox="1"/>
          <p:nvPr/>
        </p:nvSpPr>
        <p:spPr>
          <a:xfrm>
            <a:off x="5118848" y="4119804"/>
            <a:ext cx="184997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spc="-5" dirty="0" smtClean="0">
                <a:latin typeface="Arial"/>
                <a:cs typeface="Arial"/>
              </a:rPr>
              <a:t>Atari Games</a:t>
            </a:r>
            <a:endParaRPr sz="2400" b="1" dirty="0">
              <a:latin typeface="Arial"/>
              <a:cs typeface="Arial"/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0C275A-2498-412B-9914-3488886CD400}" type="slidenum">
              <a:rPr lang="zh-CN" altLang="en-US" smtClean="0"/>
              <a:pPr/>
              <a:t>4</a:t>
            </a:fld>
            <a:r>
              <a:rPr lang="en-US" altLang="zh-CN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630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1B6A33-4334-BD4B-B353-B4B8E8C5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02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State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29014"/>
              </p:ext>
            </p:extLst>
          </p:nvPr>
        </p:nvGraphicFramePr>
        <p:xfrm>
          <a:off x="1654118" y="2875005"/>
          <a:ext cx="8137805" cy="1400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561"/>
                <a:gridCol w="1627561"/>
                <a:gridCol w="1627561"/>
                <a:gridCol w="1627561"/>
                <a:gridCol w="1627561"/>
              </a:tblGrid>
              <a:tr h="1400433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1324605" y="1983816"/>
            <a:ext cx="3097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Supply Depot Count</a:t>
            </a:r>
            <a:endParaRPr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2968054" y="4657972"/>
            <a:ext cx="2376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Barracks Count</a:t>
            </a:r>
            <a:endParaRPr lang="zh-CN" altLang="en-US" sz="2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4772224" y="1994787"/>
            <a:ext cx="1917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Army Count</a:t>
            </a:r>
            <a:endParaRPr lang="zh-CN" altLang="en-US" sz="2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162403" y="4657972"/>
            <a:ext cx="2528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Collect Minerals</a:t>
            </a:r>
            <a:endParaRPr lang="zh-CN" altLang="en-US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8110652" y="1994787"/>
            <a:ext cx="1548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Food Left</a:t>
            </a:r>
            <a:endParaRPr lang="zh-CN" altLang="en-US" sz="2800" dirty="0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2487827" y="2421924"/>
            <a:ext cx="0" cy="393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5723020" y="2421923"/>
            <a:ext cx="0" cy="393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8966887" y="2421924"/>
            <a:ext cx="0" cy="393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4156232" y="4335426"/>
            <a:ext cx="0" cy="4260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V="1">
            <a:off x="7348394" y="4339322"/>
            <a:ext cx="0" cy="4221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49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65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034E75-E3E6-A348-ADE4-859E4D011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1513"/>
            <a:ext cx="10972800" cy="1143000"/>
          </a:xfrm>
        </p:spPr>
        <p:txBody>
          <a:bodyPr/>
          <a:lstStyle/>
          <a:p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Framework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9BAD21B6-5203-AF45-8CF3-B9A2FDE0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0337" y="4641261"/>
            <a:ext cx="2686841" cy="179027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Do nothing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Build SCV 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Build </a:t>
            </a:r>
            <a:r>
              <a:rPr lang="en-US" sz="2000" dirty="0" smtClean="0"/>
              <a:t>Supply </a:t>
            </a:r>
            <a:r>
              <a:rPr lang="en-US" sz="2000" dirty="0"/>
              <a:t>D</a:t>
            </a:r>
            <a:r>
              <a:rPr lang="en-US" sz="2000" dirty="0" smtClean="0"/>
              <a:t>epot</a:t>
            </a:r>
            <a:r>
              <a:rPr lang="en-US" sz="2000" dirty="0"/>
              <a:t> 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Build </a:t>
            </a:r>
            <a:r>
              <a:rPr lang="en-US" sz="2000" dirty="0" smtClean="0"/>
              <a:t>Barrack</a:t>
            </a:r>
            <a:r>
              <a:rPr lang="en-US" sz="2000" dirty="0"/>
              <a:t> 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Build marine 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组合 8"/>
          <p:cNvGrpSpPr/>
          <p:nvPr/>
        </p:nvGrpSpPr>
        <p:grpSpPr>
          <a:xfrm>
            <a:off x="3576730" y="4392706"/>
            <a:ext cx="2434270" cy="655192"/>
            <a:chOff x="4932405" y="2535195"/>
            <a:chExt cx="1812324" cy="1021492"/>
          </a:xfrm>
        </p:grpSpPr>
        <p:sp>
          <p:nvSpPr>
            <p:cNvPr id="7" name="文本框 6"/>
            <p:cNvSpPr txBox="1"/>
            <p:nvPr/>
          </p:nvSpPr>
          <p:spPr>
            <a:xfrm>
              <a:off x="4932405" y="2724950"/>
              <a:ext cx="1812324" cy="623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n>
                    <a:solidFill>
                      <a:schemeClr val="tx1"/>
                    </a:solidFill>
                  </a:ln>
                </a:rPr>
                <a:t>Agent</a:t>
              </a:r>
              <a:endParaRPr lang="zh-CN" altLang="en-US" sz="2000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996248" y="2535195"/>
              <a:ext cx="1684638" cy="10214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240060" y="3173395"/>
            <a:ext cx="37070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1</a:t>
            </a:r>
            <a:endParaRPr lang="zh-CN" altLang="en-US" sz="2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3886560" y="3163652"/>
            <a:ext cx="37070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2</a:t>
            </a:r>
            <a:endParaRPr lang="zh-CN" altLang="en-US" sz="2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4545585" y="3173395"/>
            <a:ext cx="37070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3</a:t>
            </a:r>
            <a:endParaRPr lang="zh-CN" altLang="en-US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5208904" y="3163652"/>
            <a:ext cx="37070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4</a:t>
            </a:r>
            <a:endParaRPr lang="zh-CN" altLang="en-US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5857632" y="3162147"/>
            <a:ext cx="37070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5</a:t>
            </a:r>
            <a:endParaRPr lang="zh-CN" altLang="en-US" sz="2800" dirty="0"/>
          </a:p>
        </p:txBody>
      </p:sp>
      <p:cxnSp>
        <p:nvCxnSpPr>
          <p:cNvPr id="18" name="直接箭头连接符 17"/>
          <p:cNvCxnSpPr>
            <a:cxnSpLocks/>
            <a:stCxn id="8" idx="0"/>
            <a:endCxn id="19" idx="2"/>
          </p:cNvCxnSpPr>
          <p:nvPr/>
        </p:nvCxnSpPr>
        <p:spPr>
          <a:xfrm flipH="1" flipV="1">
            <a:off x="4792522" y="3915174"/>
            <a:ext cx="1343" cy="47753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2885462" y="2899884"/>
            <a:ext cx="3814119" cy="1015290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-173710" y="3115082"/>
            <a:ext cx="3224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</a:rPr>
              <a:t>High-level actions</a:t>
            </a:r>
          </a:p>
          <a:p>
            <a:pPr algn="ctr"/>
            <a:r>
              <a:rPr lang="en-US" altLang="zh-CN" sz="2000" dirty="0"/>
              <a:t>More aware of global task</a:t>
            </a:r>
          </a:p>
          <a:p>
            <a:pPr algn="ctr"/>
            <a:r>
              <a:rPr lang="en-US" altLang="zh-CN" sz="2000" dirty="0"/>
              <a:t>Generalizes</a:t>
            </a:r>
            <a:endParaRPr lang="zh-CN" altLang="en-US" sz="2000" dirty="0"/>
          </a:p>
        </p:txBody>
      </p:sp>
      <p:sp>
        <p:nvSpPr>
          <p:cNvPr id="26" name="文本框 25"/>
          <p:cNvSpPr txBox="1"/>
          <p:nvPr/>
        </p:nvSpPr>
        <p:spPr>
          <a:xfrm>
            <a:off x="3050614" y="1529941"/>
            <a:ext cx="104309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Step1 -----</a:t>
            </a:r>
          </a:p>
          <a:p>
            <a:r>
              <a:rPr lang="en-US" altLang="zh-CN" sz="1600" dirty="0"/>
              <a:t>Step2 -----</a:t>
            </a:r>
          </a:p>
          <a:p>
            <a:r>
              <a:rPr lang="en-US" altLang="zh-CN" sz="1600" dirty="0"/>
              <a:t>Step3 -----</a:t>
            </a:r>
            <a:endParaRPr lang="zh-CN" altLang="en-US" sz="1600" dirty="0"/>
          </a:p>
        </p:txBody>
      </p:sp>
      <p:sp>
        <p:nvSpPr>
          <p:cNvPr id="28" name="文本框 27"/>
          <p:cNvSpPr txBox="1"/>
          <p:nvPr/>
        </p:nvSpPr>
        <p:spPr>
          <a:xfrm>
            <a:off x="5512697" y="1545667"/>
            <a:ext cx="10605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Step1 ---- Step2 ----</a:t>
            </a:r>
          </a:p>
          <a:p>
            <a:r>
              <a:rPr lang="en-US" altLang="zh-CN" sz="1600" dirty="0"/>
              <a:t>Step3 ----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403669" y="1760720"/>
            <a:ext cx="91852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…… </a:t>
            </a:r>
            <a:endParaRPr lang="zh-CN" altLang="en-US" dirty="0"/>
          </a:p>
        </p:txBody>
      </p:sp>
      <p:cxnSp>
        <p:nvCxnSpPr>
          <p:cNvPr id="31" name="直接箭头连接符 30"/>
          <p:cNvCxnSpPr>
            <a:stCxn id="10" idx="0"/>
          </p:cNvCxnSpPr>
          <p:nvPr/>
        </p:nvCxnSpPr>
        <p:spPr>
          <a:xfrm flipV="1">
            <a:off x="3425411" y="2376664"/>
            <a:ext cx="0" cy="7967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stCxn id="14" idx="0"/>
            <a:endCxn id="28" idx="2"/>
          </p:cNvCxnSpPr>
          <p:nvPr/>
        </p:nvCxnSpPr>
        <p:spPr>
          <a:xfrm flipV="1">
            <a:off x="6042983" y="2376664"/>
            <a:ext cx="0" cy="7854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2859056" y="1360407"/>
            <a:ext cx="3814119" cy="1195701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-49437" y="1604314"/>
            <a:ext cx="29683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</a:rPr>
              <a:t>Low-level models </a:t>
            </a:r>
          </a:p>
          <a:p>
            <a:pPr algn="ctr"/>
            <a:r>
              <a:rPr lang="en-US" altLang="zh-CN" sz="2000" dirty="0"/>
              <a:t>More aware of particulars</a:t>
            </a:r>
          </a:p>
          <a:p>
            <a:pPr algn="ctr"/>
            <a:r>
              <a:rPr lang="en-US" altLang="zh-CN" sz="2000" dirty="0"/>
              <a:t>Captures variability</a:t>
            </a:r>
            <a:endParaRPr lang="zh-CN" altLang="en-US" sz="2000" dirty="0"/>
          </a:p>
        </p:txBody>
      </p:sp>
      <p:sp>
        <p:nvSpPr>
          <p:cNvPr id="47" name="右大括号 46"/>
          <p:cNvSpPr/>
          <p:nvPr/>
        </p:nvSpPr>
        <p:spPr>
          <a:xfrm>
            <a:off x="6839686" y="2918930"/>
            <a:ext cx="286892" cy="996244"/>
          </a:xfrm>
          <a:prstGeom prst="rightBrac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7253403" y="4449144"/>
            <a:ext cx="2434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n>
                  <a:solidFill>
                    <a:schemeClr val="tx1"/>
                  </a:solidFill>
                </a:ln>
              </a:rPr>
              <a:t>Starcraft</a:t>
            </a:r>
            <a:r>
              <a:rPr lang="zh-CN" altLang="en-US" sz="2000" dirty="0">
                <a:ln>
                  <a:solidFill>
                    <a:schemeClr val="tx1"/>
                  </a:solidFill>
                </a:ln>
              </a:rPr>
              <a:t>  </a:t>
            </a:r>
            <a:r>
              <a:rPr lang="en-US" altLang="zh-CN" sz="2000" dirty="0">
                <a:ln>
                  <a:solidFill>
                    <a:schemeClr val="tx1"/>
                  </a:solidFill>
                </a:ln>
              </a:rPr>
              <a:t>Environment</a:t>
            </a:r>
            <a:endParaRPr lang="zh-CN" altLang="en-US" sz="20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227233" y="3165308"/>
            <a:ext cx="2434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n>
                  <a:solidFill>
                    <a:schemeClr val="tx1"/>
                  </a:solidFill>
                </a:ln>
              </a:rPr>
              <a:t>Actions</a:t>
            </a:r>
            <a:endParaRPr lang="zh-CN" altLang="en-US" sz="2000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61" name="直接箭头连接符 60"/>
          <p:cNvCxnSpPr/>
          <p:nvPr/>
        </p:nvCxnSpPr>
        <p:spPr>
          <a:xfrm flipH="1">
            <a:off x="8455984" y="3750388"/>
            <a:ext cx="2912" cy="53522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圆角矩形 62"/>
          <p:cNvSpPr/>
          <p:nvPr/>
        </p:nvSpPr>
        <p:spPr>
          <a:xfrm>
            <a:off x="7467361" y="4392706"/>
            <a:ext cx="1954016" cy="77663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云形 64"/>
          <p:cNvSpPr/>
          <p:nvPr/>
        </p:nvSpPr>
        <p:spPr>
          <a:xfrm>
            <a:off x="7409474" y="3021076"/>
            <a:ext cx="1981377" cy="668395"/>
          </a:xfrm>
          <a:prstGeom prst="cloud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-173710" y="4549620"/>
            <a:ext cx="3224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DQN / Q-Learning</a:t>
            </a:r>
            <a:endParaRPr lang="zh-CN" altLang="en-US" sz="2000" dirty="0"/>
          </a:p>
        </p:txBody>
      </p:sp>
      <p:sp>
        <p:nvSpPr>
          <p:cNvPr id="5" name="椭圆 4"/>
          <p:cNvSpPr/>
          <p:nvPr/>
        </p:nvSpPr>
        <p:spPr>
          <a:xfrm>
            <a:off x="2421243" y="5609578"/>
            <a:ext cx="2108750" cy="59924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Observation</a:t>
            </a:r>
            <a:endParaRPr lang="zh-CN" alt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4" name="椭圆 4">
            <a:extLst>
              <a:ext uri="{FF2B5EF4-FFF2-40B4-BE49-F238E27FC236}">
                <a16:creationId xmlns="" xmlns:a16="http://schemas.microsoft.com/office/drawing/2014/main" id="{F55D4F7E-7C40-F94B-B51D-09DC27D5090F}"/>
              </a:ext>
            </a:extLst>
          </p:cNvPr>
          <p:cNvSpPr/>
          <p:nvPr/>
        </p:nvSpPr>
        <p:spPr>
          <a:xfrm>
            <a:off x="5002236" y="5601830"/>
            <a:ext cx="2108750" cy="59924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Reward</a:t>
            </a:r>
            <a:endParaRPr lang="zh-CN" alt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30" name="Elbow Connector 29">
            <a:extLst>
              <a:ext uri="{FF2B5EF4-FFF2-40B4-BE49-F238E27FC236}">
                <a16:creationId xmlns="" xmlns:a16="http://schemas.microsoft.com/office/drawing/2014/main" id="{70F9E628-859E-C24A-A8DC-041E66C45782}"/>
              </a:ext>
            </a:extLst>
          </p:cNvPr>
          <p:cNvCxnSpPr>
            <a:cxnSpLocks/>
            <a:stCxn id="63" idx="2"/>
            <a:endCxn id="5" idx="4"/>
          </p:cNvCxnSpPr>
          <p:nvPr/>
        </p:nvCxnSpPr>
        <p:spPr>
          <a:xfrm rot="5400000">
            <a:off x="5440253" y="3204702"/>
            <a:ext cx="1039483" cy="4968751"/>
          </a:xfrm>
          <a:prstGeom prst="bentConnector3">
            <a:avLst>
              <a:gd name="adj1" fmla="val 13924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="" xmlns:a16="http://schemas.microsoft.com/office/drawing/2014/main" id="{33159A4C-4344-374F-8847-E5C7D38B5609}"/>
              </a:ext>
            </a:extLst>
          </p:cNvPr>
          <p:cNvCxnSpPr>
            <a:endCxn id="34" idx="4"/>
          </p:cNvCxnSpPr>
          <p:nvPr/>
        </p:nvCxnSpPr>
        <p:spPr>
          <a:xfrm flipV="1">
            <a:off x="6056611" y="6201071"/>
            <a:ext cx="0" cy="41487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="" xmlns:a16="http://schemas.microsoft.com/office/drawing/2014/main" id="{FA43D72A-0064-BB4A-8FD5-43BEBEEB2452}"/>
              </a:ext>
            </a:extLst>
          </p:cNvPr>
          <p:cNvCxnSpPr>
            <a:cxnSpLocks/>
            <a:stCxn id="5" idx="0"/>
            <a:endCxn id="8" idx="2"/>
          </p:cNvCxnSpPr>
          <p:nvPr/>
        </p:nvCxnSpPr>
        <p:spPr>
          <a:xfrm rot="5400000" flipH="1" flipV="1">
            <a:off x="3853901" y="4669615"/>
            <a:ext cx="561680" cy="1318247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>
            <a:extLst>
              <a:ext uri="{FF2B5EF4-FFF2-40B4-BE49-F238E27FC236}">
                <a16:creationId xmlns="" xmlns:a16="http://schemas.microsoft.com/office/drawing/2014/main" id="{AB1BE4D2-89F7-744C-8D8A-9E64CA8FE86D}"/>
              </a:ext>
            </a:extLst>
          </p:cNvPr>
          <p:cNvCxnSpPr>
            <a:cxnSpLocks/>
            <a:stCxn id="34" idx="0"/>
            <a:endCxn id="8" idx="2"/>
          </p:cNvCxnSpPr>
          <p:nvPr/>
        </p:nvCxnSpPr>
        <p:spPr>
          <a:xfrm rot="16200000" flipV="1">
            <a:off x="5148272" y="4693491"/>
            <a:ext cx="553932" cy="1262746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50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7101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造兵-最新 +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568" y="78089"/>
            <a:ext cx="11908627" cy="6698603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="" xmlns:a16="http://schemas.microsoft.com/office/drawing/2014/main" id="{24E5C6EA-A367-9344-8ADD-0361F749C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766750"/>
              </p:ext>
            </p:extLst>
          </p:nvPr>
        </p:nvGraphicFramePr>
        <p:xfrm>
          <a:off x="2009194" y="2833574"/>
          <a:ext cx="6923659" cy="933018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307630">
                  <a:extLst>
                    <a:ext uri="{9D8B030D-6E8A-4147-A177-3AD203B41FA5}">
                      <a16:colId xmlns="" xmlns:a16="http://schemas.microsoft.com/office/drawing/2014/main" val="1447676001"/>
                    </a:ext>
                  </a:extLst>
                </a:gridCol>
                <a:gridCol w="2307630">
                  <a:extLst>
                    <a:ext uri="{9D8B030D-6E8A-4147-A177-3AD203B41FA5}">
                      <a16:colId xmlns="" xmlns:a16="http://schemas.microsoft.com/office/drawing/2014/main" val="1963165609"/>
                    </a:ext>
                  </a:extLst>
                </a:gridCol>
                <a:gridCol w="2308399">
                  <a:extLst>
                    <a:ext uri="{9D8B030D-6E8A-4147-A177-3AD203B41FA5}">
                      <a16:colId xmlns="" xmlns:a16="http://schemas.microsoft.com/office/drawing/2014/main" val="3508314166"/>
                    </a:ext>
                  </a:extLst>
                </a:gridCol>
              </a:tblGrid>
              <a:tr h="4053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altLang="zh-CN" sz="1600" dirty="0" smtClean="0">
                          <a:effectLst/>
                        </a:rPr>
                        <a:t>Last agent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 err="1">
                          <a:effectLst/>
                        </a:rPr>
                        <a:t>Deepmind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>
                          <a:effectLst/>
                        </a:rPr>
                        <a:t>Human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13436865"/>
                  </a:ext>
                </a:extLst>
              </a:tr>
              <a:tr h="52766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r>
                        <a:rPr lang="en-US" altLang="zh-CN" sz="1600" b="1" dirty="0">
                          <a:effectLst/>
                        </a:rPr>
                        <a:t>0.5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r>
                        <a:rPr lang="en-US" altLang="zh-CN" sz="1600" b="1" dirty="0">
                          <a:effectLst/>
                        </a:rPr>
                        <a:t>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dirty="0">
                          <a:effectLst/>
                        </a:rPr>
                        <a:t>133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6268686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247897"/>
              </p:ext>
            </p:extLst>
          </p:nvPr>
        </p:nvGraphicFramePr>
        <p:xfrm>
          <a:off x="9016089" y="2838890"/>
          <a:ext cx="1419928" cy="927701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419928"/>
              </a:tblGrid>
              <a:tr h="4032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altLang="zh-CN" sz="1600" dirty="0">
                          <a:effectLst/>
                        </a:rPr>
                        <a:t>Our</a:t>
                      </a:r>
                      <a:r>
                        <a:rPr lang="zh-CN" altLang="en-US" sz="1600" dirty="0">
                          <a:effectLst/>
                        </a:rPr>
                        <a:t> </a:t>
                      </a:r>
                      <a:r>
                        <a:rPr lang="en-US" altLang="zh-CN" sz="1600" dirty="0">
                          <a:effectLst/>
                        </a:rPr>
                        <a:t>agent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449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r>
                        <a:rPr lang="en-US" sz="1600" b="1" dirty="0" smtClean="0">
                          <a:effectLst/>
                        </a:rPr>
                        <a:t>95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51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059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A638FE-44B7-5241-9E5D-B737F67497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Result</a:t>
            </a:r>
            <a:r>
              <a:rPr lang="en-US"/>
              <a:t> </a:t>
            </a:r>
            <a:r>
              <a:rPr lang="en-US" altLang="zh-CN"/>
              <a:t>A</a:t>
            </a:r>
            <a:r>
              <a:rPr lang="en-US"/>
              <a:t>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737D59-799B-7645-8D55-513166E48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53" y="1184919"/>
            <a:ext cx="11824447" cy="4776610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Combine </a:t>
            </a:r>
            <a:r>
              <a:rPr lang="en-US" altLang="zh-CN" sz="3200" dirty="0">
                <a:solidFill>
                  <a:srgbClr val="FF0000"/>
                </a:solidFill>
              </a:rPr>
              <a:t>rule-based</a:t>
            </a:r>
            <a:r>
              <a:rPr lang="en-US" altLang="zh-CN" sz="3200" dirty="0"/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method (Low-level)</a:t>
            </a:r>
            <a:r>
              <a:rPr lang="en-US" altLang="zh-CN" sz="3200" dirty="0" smtClean="0"/>
              <a:t> with </a:t>
            </a:r>
            <a:r>
              <a:rPr lang="en-US" altLang="zh-CN" sz="3200" dirty="0">
                <a:solidFill>
                  <a:srgbClr val="FF0000"/>
                </a:solidFill>
              </a:rPr>
              <a:t>learning-based </a:t>
            </a:r>
            <a:r>
              <a:rPr lang="en-US" altLang="zh-CN" sz="3200" dirty="0" smtClean="0">
                <a:solidFill>
                  <a:srgbClr val="FF0000"/>
                </a:solidFill>
              </a:rPr>
              <a:t>method (High-level) </a:t>
            </a:r>
            <a:r>
              <a:rPr lang="en-US" altLang="zh-CN" sz="3200" dirty="0"/>
              <a:t>is a</a:t>
            </a:r>
            <a:r>
              <a:rPr lang="zh-CN" altLang="en-US" sz="3200" dirty="0"/>
              <a:t> </a:t>
            </a:r>
            <a:r>
              <a:rPr lang="en-US" altLang="zh-CN" sz="3200" dirty="0"/>
              <a:t>good</a:t>
            </a:r>
            <a:r>
              <a:rPr lang="zh-CN" altLang="en-US" sz="3200" dirty="0"/>
              <a:t> </a:t>
            </a:r>
            <a:r>
              <a:rPr lang="en-US" altLang="zh-CN" sz="3200" dirty="0"/>
              <a:t>way</a:t>
            </a:r>
            <a:r>
              <a:rPr lang="zh-CN" altLang="en-US" sz="3200" dirty="0"/>
              <a:t> </a:t>
            </a: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learn</a:t>
            </a:r>
            <a:r>
              <a:rPr lang="zh-CN" alt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hierarchical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FF0000"/>
                </a:solidFill>
              </a:rPr>
              <a:t>trategic</a:t>
            </a:r>
            <a:r>
              <a:rPr lang="en-US" altLang="zh-CN" sz="3200" dirty="0"/>
              <a:t> tasks.   </a:t>
            </a:r>
          </a:p>
          <a:p>
            <a:r>
              <a:rPr lang="en-US" altLang="zh-CN" sz="3200" dirty="0"/>
              <a:t>Possible</a:t>
            </a:r>
            <a:r>
              <a:rPr lang="zh-CN" altLang="en-US" sz="3200" dirty="0"/>
              <a:t> </a:t>
            </a:r>
            <a:r>
              <a:rPr lang="en-US" altLang="zh-CN" sz="3200" dirty="0"/>
              <a:t>reasons</a:t>
            </a:r>
            <a:r>
              <a:rPr lang="zh-CN" altLang="en-US" sz="3200" dirty="0"/>
              <a:t> </a:t>
            </a:r>
            <a:r>
              <a:rPr lang="en-US" altLang="zh-CN" sz="3200" dirty="0"/>
              <a:t>for</a:t>
            </a:r>
            <a:r>
              <a:rPr lang="zh-CN" altLang="en-US" sz="3200" dirty="0"/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the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gap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/>
              <a:t>between</a:t>
            </a:r>
            <a:r>
              <a:rPr lang="zh-CN" altLang="en-US" sz="3200" dirty="0"/>
              <a:t> </a:t>
            </a:r>
            <a:r>
              <a:rPr lang="en-US" altLang="zh-CN" sz="3200" dirty="0"/>
              <a:t>our</a:t>
            </a:r>
            <a:r>
              <a:rPr lang="zh-CN" altLang="en-US" sz="3200" dirty="0"/>
              <a:t> </a:t>
            </a:r>
            <a:r>
              <a:rPr lang="en-US" altLang="zh-CN" sz="3200" dirty="0"/>
              <a:t>agent</a:t>
            </a:r>
            <a:r>
              <a:rPr lang="zh-CN" altLang="en-US" sz="3200" dirty="0"/>
              <a:t> </a:t>
            </a:r>
            <a:r>
              <a:rPr lang="en-US" altLang="zh-CN" sz="3200" dirty="0"/>
              <a:t>and</a:t>
            </a:r>
            <a:r>
              <a:rPr lang="zh-CN" altLang="en-US" sz="3200" dirty="0"/>
              <a:t> </a:t>
            </a:r>
            <a:r>
              <a:rPr lang="en-US" altLang="zh-CN" sz="3200" dirty="0"/>
              <a:t>human</a:t>
            </a:r>
          </a:p>
          <a:p>
            <a:pPr lvl="1"/>
            <a:r>
              <a:rPr lang="en-US" altLang="zh-CN" sz="2800" dirty="0"/>
              <a:t>Invalid Actions</a:t>
            </a:r>
          </a:p>
          <a:p>
            <a:pPr lvl="2"/>
            <a:r>
              <a:rPr lang="en-US" altLang="zh-CN" sz="2400" dirty="0"/>
              <a:t>Positions to Build Supply Depots or Barracks</a:t>
            </a:r>
          </a:p>
          <a:p>
            <a:pPr lvl="3"/>
            <a:r>
              <a:rPr lang="en-US" altLang="zh-CN" sz="2000" dirty="0"/>
              <a:t>Now are randomly chosen</a:t>
            </a:r>
          </a:p>
          <a:p>
            <a:pPr lvl="2"/>
            <a:r>
              <a:rPr lang="en-US" altLang="zh-CN" sz="2400" dirty="0"/>
              <a:t>Which SCV to select</a:t>
            </a:r>
          </a:p>
          <a:p>
            <a:pPr lvl="3"/>
            <a:r>
              <a:rPr lang="en-US" altLang="zh-CN" sz="2000" dirty="0"/>
              <a:t>Now </a:t>
            </a:r>
            <a:r>
              <a:rPr lang="en-US" altLang="zh-CN" sz="2000" dirty="0" smtClean="0"/>
              <a:t>is </a:t>
            </a:r>
            <a:r>
              <a:rPr lang="en-US" altLang="zh-CN" sz="2000" dirty="0"/>
              <a:t>randomly chosen</a:t>
            </a:r>
          </a:p>
          <a:p>
            <a:pPr lvl="1"/>
            <a:r>
              <a:rPr lang="en-US" altLang="zh-CN" sz="2800" dirty="0"/>
              <a:t>Delayed </a:t>
            </a:r>
            <a:r>
              <a:rPr lang="en-US" altLang="zh-CN" sz="2800" dirty="0" smtClean="0"/>
              <a:t>Rewards</a:t>
            </a:r>
          </a:p>
          <a:p>
            <a:pPr lvl="2"/>
            <a:r>
              <a:rPr lang="en-US" altLang="zh-CN" sz="2400" dirty="0"/>
              <a:t>It may need steps to train an unit</a:t>
            </a:r>
          </a:p>
          <a:p>
            <a:pPr lvl="1"/>
            <a:endParaRPr lang="en-US" altLang="zh-CN" sz="2800" dirty="0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B892BF0-2656-41D3-9885-D94D27EB55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24E5C6EA-A367-9344-8ADD-0361F749C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424441"/>
              </p:ext>
            </p:extLst>
          </p:nvPr>
        </p:nvGraphicFramePr>
        <p:xfrm>
          <a:off x="1934922" y="5836044"/>
          <a:ext cx="6923659" cy="933018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307630">
                  <a:extLst>
                    <a:ext uri="{9D8B030D-6E8A-4147-A177-3AD203B41FA5}">
                      <a16:colId xmlns="" xmlns:a16="http://schemas.microsoft.com/office/drawing/2014/main" val="1447676001"/>
                    </a:ext>
                  </a:extLst>
                </a:gridCol>
                <a:gridCol w="2307630">
                  <a:extLst>
                    <a:ext uri="{9D8B030D-6E8A-4147-A177-3AD203B41FA5}">
                      <a16:colId xmlns="" xmlns:a16="http://schemas.microsoft.com/office/drawing/2014/main" val="1963165609"/>
                    </a:ext>
                  </a:extLst>
                </a:gridCol>
                <a:gridCol w="2308399">
                  <a:extLst>
                    <a:ext uri="{9D8B030D-6E8A-4147-A177-3AD203B41FA5}">
                      <a16:colId xmlns="" xmlns:a16="http://schemas.microsoft.com/office/drawing/2014/main" val="3508314166"/>
                    </a:ext>
                  </a:extLst>
                </a:gridCol>
              </a:tblGrid>
              <a:tr h="4053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altLang="zh-CN" sz="1600" dirty="0">
                          <a:effectLst/>
                        </a:rPr>
                        <a:t>Last agent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 err="1">
                          <a:effectLst/>
                        </a:rPr>
                        <a:t>Deepmind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>
                          <a:effectLst/>
                        </a:rPr>
                        <a:t>Human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13436865"/>
                  </a:ext>
                </a:extLst>
              </a:tr>
              <a:tr h="52766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r>
                        <a:rPr lang="en-US" altLang="zh-CN" sz="1600" b="1" dirty="0">
                          <a:effectLst/>
                        </a:rPr>
                        <a:t>0.5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r>
                        <a:rPr lang="en-US" altLang="zh-CN" sz="1600" b="1" dirty="0">
                          <a:effectLst/>
                        </a:rPr>
                        <a:t>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dirty="0">
                          <a:effectLst/>
                        </a:rPr>
                        <a:t>133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06268686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259341"/>
              </p:ext>
            </p:extLst>
          </p:nvPr>
        </p:nvGraphicFramePr>
        <p:xfrm>
          <a:off x="8941817" y="5841360"/>
          <a:ext cx="1419928" cy="927701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4199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032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altLang="zh-CN" sz="1600" dirty="0">
                          <a:effectLst/>
                        </a:rPr>
                        <a:t>Our</a:t>
                      </a:r>
                      <a:r>
                        <a:rPr lang="zh-CN" altLang="en-US" sz="1600" dirty="0">
                          <a:effectLst/>
                        </a:rPr>
                        <a:t> </a:t>
                      </a:r>
                      <a:r>
                        <a:rPr lang="en-US" altLang="zh-CN" sz="1600" dirty="0">
                          <a:effectLst/>
                        </a:rPr>
                        <a:t>agent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449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95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52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502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034E75-E3E6-A348-ADE4-859E4D011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516" y="167103"/>
            <a:ext cx="9279876" cy="1143000"/>
          </a:xfrm>
        </p:spPr>
        <p:txBody>
          <a:bodyPr/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Transfer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9BAD21B6-5203-AF45-8CF3-B9A2FDE0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0337" y="4644444"/>
            <a:ext cx="2686841" cy="179027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Do nothing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Build SCV 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Build </a:t>
            </a:r>
            <a:r>
              <a:rPr lang="en-US" sz="2000" dirty="0" smtClean="0"/>
              <a:t>Supply </a:t>
            </a:r>
            <a:r>
              <a:rPr lang="en-US" sz="2000" dirty="0"/>
              <a:t>D</a:t>
            </a:r>
            <a:r>
              <a:rPr lang="en-US" sz="2000" dirty="0" smtClean="0"/>
              <a:t>epot</a:t>
            </a:r>
            <a:r>
              <a:rPr lang="en-US" sz="2000" dirty="0"/>
              <a:t> 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Build B</a:t>
            </a:r>
            <a:r>
              <a:rPr lang="en-US" sz="2000" dirty="0" smtClean="0"/>
              <a:t>arrack</a:t>
            </a:r>
            <a:r>
              <a:rPr lang="en-US" sz="2000" dirty="0"/>
              <a:t> 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Build marine 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组合 8"/>
          <p:cNvGrpSpPr/>
          <p:nvPr/>
        </p:nvGrpSpPr>
        <p:grpSpPr>
          <a:xfrm>
            <a:off x="3576730" y="4392706"/>
            <a:ext cx="2434270" cy="655192"/>
            <a:chOff x="4932405" y="2535195"/>
            <a:chExt cx="1812324" cy="1021492"/>
          </a:xfrm>
        </p:grpSpPr>
        <p:sp>
          <p:nvSpPr>
            <p:cNvPr id="7" name="文本框 6"/>
            <p:cNvSpPr txBox="1"/>
            <p:nvPr/>
          </p:nvSpPr>
          <p:spPr>
            <a:xfrm>
              <a:off x="4932405" y="2724950"/>
              <a:ext cx="1812324" cy="623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n>
                    <a:solidFill>
                      <a:schemeClr val="tx1"/>
                    </a:solidFill>
                  </a:ln>
                </a:rPr>
                <a:t>Agent</a:t>
              </a:r>
              <a:endParaRPr lang="zh-CN" altLang="en-US" sz="2000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996248" y="2535195"/>
              <a:ext cx="1684638" cy="10214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240060" y="3173395"/>
            <a:ext cx="37070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1</a:t>
            </a:r>
            <a:endParaRPr lang="zh-CN" altLang="en-US" sz="2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3886560" y="3163652"/>
            <a:ext cx="37070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2</a:t>
            </a:r>
            <a:endParaRPr lang="zh-CN" altLang="en-US" sz="2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4545585" y="3173395"/>
            <a:ext cx="37070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3</a:t>
            </a:r>
            <a:endParaRPr lang="zh-CN" altLang="en-US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5208904" y="3163652"/>
            <a:ext cx="37070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4</a:t>
            </a:r>
            <a:endParaRPr lang="zh-CN" altLang="en-US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5857632" y="3162147"/>
            <a:ext cx="37070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5</a:t>
            </a:r>
            <a:endParaRPr lang="zh-CN" altLang="en-US" sz="2800" dirty="0"/>
          </a:p>
        </p:txBody>
      </p:sp>
      <p:cxnSp>
        <p:nvCxnSpPr>
          <p:cNvPr id="18" name="直接箭头连接符 17"/>
          <p:cNvCxnSpPr>
            <a:cxnSpLocks/>
            <a:stCxn id="8" idx="0"/>
            <a:endCxn id="19" idx="2"/>
          </p:cNvCxnSpPr>
          <p:nvPr/>
        </p:nvCxnSpPr>
        <p:spPr>
          <a:xfrm flipH="1" flipV="1">
            <a:off x="4792522" y="3915174"/>
            <a:ext cx="1343" cy="47753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2885462" y="2899884"/>
            <a:ext cx="3814119" cy="1015290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-173710" y="3115082"/>
            <a:ext cx="3224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</a:rPr>
              <a:t>High-level actions</a:t>
            </a:r>
          </a:p>
          <a:p>
            <a:pPr algn="ctr"/>
            <a:r>
              <a:rPr lang="en-US" altLang="zh-CN" sz="2000" dirty="0"/>
              <a:t>More aware of global task</a:t>
            </a:r>
          </a:p>
          <a:p>
            <a:pPr algn="ctr"/>
            <a:r>
              <a:rPr lang="en-US" altLang="zh-CN" sz="2000" dirty="0"/>
              <a:t>Generalizes</a:t>
            </a:r>
            <a:endParaRPr lang="zh-CN" altLang="en-US" sz="2000" dirty="0"/>
          </a:p>
        </p:txBody>
      </p:sp>
      <p:sp>
        <p:nvSpPr>
          <p:cNvPr id="26" name="文本框 25"/>
          <p:cNvSpPr txBox="1"/>
          <p:nvPr/>
        </p:nvSpPr>
        <p:spPr>
          <a:xfrm>
            <a:off x="3050614" y="1529941"/>
            <a:ext cx="104309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Step1 -----</a:t>
            </a:r>
          </a:p>
          <a:p>
            <a:r>
              <a:rPr lang="en-US" altLang="zh-CN" sz="1600" dirty="0"/>
              <a:t>Step2 -----</a:t>
            </a:r>
          </a:p>
          <a:p>
            <a:r>
              <a:rPr lang="en-US" altLang="zh-CN" sz="1600" dirty="0"/>
              <a:t>Step3 -----</a:t>
            </a:r>
            <a:endParaRPr lang="zh-CN" altLang="en-US" sz="1600" dirty="0"/>
          </a:p>
        </p:txBody>
      </p:sp>
      <p:sp>
        <p:nvSpPr>
          <p:cNvPr id="28" name="文本框 27"/>
          <p:cNvSpPr txBox="1"/>
          <p:nvPr/>
        </p:nvSpPr>
        <p:spPr>
          <a:xfrm>
            <a:off x="5512697" y="1545667"/>
            <a:ext cx="10605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Step1 ---- Step2 ----</a:t>
            </a:r>
          </a:p>
          <a:p>
            <a:r>
              <a:rPr lang="en-US" altLang="zh-CN" sz="1600" dirty="0"/>
              <a:t>Step3 ----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403669" y="1760720"/>
            <a:ext cx="91852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…… </a:t>
            </a:r>
            <a:endParaRPr lang="zh-CN" altLang="en-US" dirty="0"/>
          </a:p>
        </p:txBody>
      </p:sp>
      <p:cxnSp>
        <p:nvCxnSpPr>
          <p:cNvPr id="31" name="直接箭头连接符 30"/>
          <p:cNvCxnSpPr>
            <a:stCxn id="10" idx="0"/>
          </p:cNvCxnSpPr>
          <p:nvPr/>
        </p:nvCxnSpPr>
        <p:spPr>
          <a:xfrm flipV="1">
            <a:off x="3425411" y="2376664"/>
            <a:ext cx="0" cy="7967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stCxn id="14" idx="0"/>
            <a:endCxn id="28" idx="2"/>
          </p:cNvCxnSpPr>
          <p:nvPr/>
        </p:nvCxnSpPr>
        <p:spPr>
          <a:xfrm flipV="1">
            <a:off x="6042983" y="2376664"/>
            <a:ext cx="0" cy="7854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2859056" y="1360407"/>
            <a:ext cx="3814119" cy="1195701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-49437" y="1604314"/>
            <a:ext cx="29683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</a:rPr>
              <a:t>Low-level models </a:t>
            </a:r>
          </a:p>
          <a:p>
            <a:pPr algn="ctr"/>
            <a:r>
              <a:rPr lang="en-US" altLang="zh-CN" sz="2000" dirty="0"/>
              <a:t>More aware of particulars</a:t>
            </a:r>
          </a:p>
          <a:p>
            <a:pPr algn="ctr"/>
            <a:r>
              <a:rPr lang="en-US" altLang="zh-CN" sz="2000" dirty="0"/>
              <a:t>Captures variability</a:t>
            </a:r>
            <a:endParaRPr lang="zh-CN" altLang="en-US" sz="2000" dirty="0"/>
          </a:p>
        </p:txBody>
      </p:sp>
      <p:sp>
        <p:nvSpPr>
          <p:cNvPr id="47" name="右大括号 46"/>
          <p:cNvSpPr/>
          <p:nvPr/>
        </p:nvSpPr>
        <p:spPr>
          <a:xfrm>
            <a:off x="6839686" y="2918930"/>
            <a:ext cx="286892" cy="996244"/>
          </a:xfrm>
          <a:prstGeom prst="rightBrac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7253403" y="4449144"/>
            <a:ext cx="2434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n>
                  <a:solidFill>
                    <a:schemeClr val="tx1"/>
                  </a:solidFill>
                </a:ln>
              </a:rPr>
              <a:t>Starcraft</a:t>
            </a:r>
            <a:r>
              <a:rPr lang="zh-CN" altLang="en-US" sz="2000" dirty="0">
                <a:ln>
                  <a:solidFill>
                    <a:schemeClr val="tx1"/>
                  </a:solidFill>
                </a:ln>
              </a:rPr>
              <a:t>  </a:t>
            </a:r>
            <a:r>
              <a:rPr lang="en-US" altLang="zh-CN" sz="2000" dirty="0">
                <a:ln>
                  <a:solidFill>
                    <a:schemeClr val="tx1"/>
                  </a:solidFill>
                </a:ln>
              </a:rPr>
              <a:t>Environment</a:t>
            </a:r>
            <a:endParaRPr lang="zh-CN" altLang="en-US" sz="20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227233" y="3165308"/>
            <a:ext cx="2434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n>
                  <a:solidFill>
                    <a:schemeClr val="tx1"/>
                  </a:solidFill>
                </a:ln>
              </a:rPr>
              <a:t>Actions</a:t>
            </a:r>
            <a:endParaRPr lang="zh-CN" altLang="en-US" sz="2000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61" name="直接箭头连接符 60"/>
          <p:cNvCxnSpPr/>
          <p:nvPr/>
        </p:nvCxnSpPr>
        <p:spPr>
          <a:xfrm flipH="1">
            <a:off x="8455984" y="3750388"/>
            <a:ext cx="2912" cy="53522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圆角矩形 62"/>
          <p:cNvSpPr/>
          <p:nvPr/>
        </p:nvSpPr>
        <p:spPr>
          <a:xfrm>
            <a:off x="7467361" y="4392706"/>
            <a:ext cx="1954016" cy="77663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云形 64"/>
          <p:cNvSpPr/>
          <p:nvPr/>
        </p:nvSpPr>
        <p:spPr>
          <a:xfrm>
            <a:off x="7409474" y="3021076"/>
            <a:ext cx="1981377" cy="668395"/>
          </a:xfrm>
          <a:prstGeom prst="cloud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-173710" y="4549620"/>
            <a:ext cx="3224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DQN / Q-Learning</a:t>
            </a:r>
            <a:endParaRPr lang="zh-CN" altLang="en-US" sz="2000" dirty="0"/>
          </a:p>
        </p:txBody>
      </p:sp>
      <p:sp>
        <p:nvSpPr>
          <p:cNvPr id="5" name="椭圆 4"/>
          <p:cNvSpPr/>
          <p:nvPr/>
        </p:nvSpPr>
        <p:spPr>
          <a:xfrm>
            <a:off x="2421243" y="5609578"/>
            <a:ext cx="2108750" cy="59924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Observation</a:t>
            </a:r>
            <a:endParaRPr lang="zh-CN" alt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4" name="椭圆 4">
            <a:extLst>
              <a:ext uri="{FF2B5EF4-FFF2-40B4-BE49-F238E27FC236}">
                <a16:creationId xmlns:a16="http://schemas.microsoft.com/office/drawing/2014/main" xmlns="" id="{F55D4F7E-7C40-F94B-B51D-09DC27D5090F}"/>
              </a:ext>
            </a:extLst>
          </p:cNvPr>
          <p:cNvSpPr/>
          <p:nvPr/>
        </p:nvSpPr>
        <p:spPr>
          <a:xfrm>
            <a:off x="5002236" y="5601830"/>
            <a:ext cx="2108750" cy="59924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Reward</a:t>
            </a:r>
            <a:endParaRPr lang="zh-CN" alt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xmlns="" id="{70F9E628-859E-C24A-A8DC-041E66C45782}"/>
              </a:ext>
            </a:extLst>
          </p:cNvPr>
          <p:cNvCxnSpPr>
            <a:cxnSpLocks/>
            <a:stCxn id="63" idx="2"/>
            <a:endCxn id="5" idx="4"/>
          </p:cNvCxnSpPr>
          <p:nvPr/>
        </p:nvCxnSpPr>
        <p:spPr>
          <a:xfrm rot="5400000">
            <a:off x="5440253" y="3204702"/>
            <a:ext cx="1039483" cy="4968751"/>
          </a:xfrm>
          <a:prstGeom prst="bentConnector3">
            <a:avLst>
              <a:gd name="adj1" fmla="val 13924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33159A4C-4344-374F-8847-E5C7D38B5609}"/>
              </a:ext>
            </a:extLst>
          </p:cNvPr>
          <p:cNvCxnSpPr>
            <a:endCxn id="34" idx="4"/>
          </p:cNvCxnSpPr>
          <p:nvPr/>
        </p:nvCxnSpPr>
        <p:spPr>
          <a:xfrm flipV="1">
            <a:off x="6056611" y="6201071"/>
            <a:ext cx="0" cy="41487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xmlns="" id="{FA43D72A-0064-BB4A-8FD5-43BEBEEB2452}"/>
              </a:ext>
            </a:extLst>
          </p:cNvPr>
          <p:cNvCxnSpPr>
            <a:cxnSpLocks/>
            <a:stCxn id="5" idx="0"/>
            <a:endCxn id="8" idx="2"/>
          </p:cNvCxnSpPr>
          <p:nvPr/>
        </p:nvCxnSpPr>
        <p:spPr>
          <a:xfrm rot="5400000" flipH="1" flipV="1">
            <a:off x="3853901" y="4669615"/>
            <a:ext cx="561680" cy="1318247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xmlns="" id="{AB1BE4D2-89F7-744C-8D8A-9E64CA8FE86D}"/>
              </a:ext>
            </a:extLst>
          </p:cNvPr>
          <p:cNvCxnSpPr>
            <a:cxnSpLocks/>
            <a:stCxn id="34" idx="0"/>
            <a:endCxn id="8" idx="2"/>
          </p:cNvCxnSpPr>
          <p:nvPr/>
        </p:nvCxnSpPr>
        <p:spPr>
          <a:xfrm rot="16200000" flipV="1">
            <a:off x="5148272" y="4693491"/>
            <a:ext cx="553932" cy="1262746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9441BB-C0B9-0148-85CD-9F46B2E7A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972" y="1511710"/>
            <a:ext cx="2423952" cy="957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469B829-3758-1B42-B387-DF650B5C2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8972" y="2768644"/>
            <a:ext cx="2247402" cy="1146530"/>
          </a:xfrm>
          <a:prstGeom prst="rect">
            <a:avLst/>
          </a:prstGeom>
        </p:spPr>
      </p:pic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xmlns="" id="{B9004042-A028-0C48-A5A6-3794E1F3C4D0}"/>
              </a:ext>
            </a:extLst>
          </p:cNvPr>
          <p:cNvCxnSpPr>
            <a:stCxn id="3" idx="3"/>
            <a:endCxn id="6" idx="0"/>
          </p:cNvCxnSpPr>
          <p:nvPr/>
        </p:nvCxnSpPr>
        <p:spPr>
          <a:xfrm>
            <a:off x="9471924" y="1990617"/>
            <a:ext cx="1460749" cy="778027"/>
          </a:xfrm>
          <a:prstGeom prst="bentConnector2">
            <a:avLst/>
          </a:prstGeom>
          <a:ln w="1270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53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75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接连接符 15">
            <a:extLst>
              <a:ext uri="{FF2B5EF4-FFF2-40B4-BE49-F238E27FC236}">
                <a16:creationId xmlns:a16="http://schemas.microsoft.com/office/drawing/2014/main" xmlns="" id="{2E6C7F0D-5A56-417A-9C6E-8D6058772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951" y="1316967"/>
            <a:ext cx="7559675" cy="25400"/>
          </a:xfrm>
          <a:prstGeom prst="line">
            <a:avLst/>
          </a:prstGeom>
          <a:noFill/>
          <a:ln w="38100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xmlns="" id="{9599C6D2-14B0-4C73-A842-10876A745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500" y="543772"/>
            <a:ext cx="34120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sz="4000" b="1" dirty="0" smtClean="0">
                <a:solidFill>
                  <a:srgbClr val="4F81B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F</a:t>
            </a:r>
            <a:r>
              <a:rPr lang="en-US" altLang="zh-CN" sz="4000" b="1" dirty="0" smtClean="0">
                <a:solidFill>
                  <a:srgbClr val="4F81B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uture Work</a:t>
            </a:r>
            <a:endParaRPr lang="en-US" sz="4000" b="1" dirty="0">
              <a:solidFill>
                <a:srgbClr val="4F81BD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" name="矩形 10">
            <a:extLst>
              <a:ext uri="{FF2B5EF4-FFF2-40B4-BE49-F238E27FC236}">
                <a16:creationId xmlns:a16="http://schemas.microsoft.com/office/drawing/2014/main" xmlns="" id="{DF7A3F3D-1D21-43B6-87E1-86A527050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34" y="1528899"/>
            <a:ext cx="85102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/>
              <a:t>Low-level</a:t>
            </a:r>
            <a:r>
              <a:rPr lang="zh-CN" altLang="en-US" sz="2800" dirty="0"/>
              <a:t> </a:t>
            </a:r>
            <a:r>
              <a:rPr lang="en-US" altLang="zh-CN" sz="2800" dirty="0"/>
              <a:t>Policies:</a:t>
            </a:r>
            <a:r>
              <a:rPr lang="zh-CN" altLang="en-US" sz="2800" dirty="0"/>
              <a:t> </a:t>
            </a:r>
            <a:r>
              <a:rPr lang="en-US" altLang="zh-CN" sz="2800" dirty="0"/>
              <a:t>Rule-based</a:t>
            </a:r>
            <a:r>
              <a:rPr lang="zh-CN" altLang="en-US" sz="2800" dirty="0"/>
              <a:t> </a:t>
            </a:r>
            <a:r>
              <a:rPr lang="en-US" altLang="zh-CN" sz="2800" dirty="0"/>
              <a:t>-&gt;</a:t>
            </a:r>
            <a:r>
              <a:rPr lang="zh-CN" altLang="en-US" sz="2800" dirty="0"/>
              <a:t> </a:t>
            </a:r>
            <a:r>
              <a:rPr lang="en-US" altLang="zh-CN" sz="2800" dirty="0"/>
              <a:t>Learning-based</a:t>
            </a:r>
            <a:endParaRPr lang="en-US" altLang="zh-CN" sz="2800" dirty="0">
              <a:latin typeface="Calibri" pitchFamily="34" charset="0"/>
              <a:sym typeface="宋体" pitchFamily="2" charset="-122"/>
            </a:endParaRPr>
          </a:p>
          <a:p>
            <a:pPr marL="285750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/>
              <a:t>Delayed Rewards</a:t>
            </a:r>
            <a:r>
              <a:rPr lang="zh-CN" altLang="en-US" sz="2800" dirty="0">
                <a:latin typeface="Calibri" pitchFamily="34" charset="0"/>
                <a:sym typeface="宋体" pitchFamily="2" charset="-122"/>
              </a:rPr>
              <a:t> </a:t>
            </a: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in</a:t>
            </a:r>
            <a:r>
              <a:rPr lang="zh-CN" altLang="en-US" sz="2800" dirty="0">
                <a:latin typeface="Calibri" pitchFamily="34" charset="0"/>
                <a:sym typeface="宋体" pitchFamily="2" charset="-122"/>
              </a:rPr>
              <a:t> </a:t>
            </a: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StarCraft</a:t>
            </a:r>
            <a:r>
              <a:rPr lang="zh-CN" altLang="en-US" sz="2800" dirty="0">
                <a:latin typeface="Calibri" pitchFamily="34" charset="0"/>
                <a:sym typeface="宋体" pitchFamily="2" charset="-122"/>
              </a:rPr>
              <a:t> </a:t>
            </a: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II</a:t>
            </a:r>
            <a:endParaRPr lang="en-US" altLang="zh-CN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54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808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2FB456-6CE6-CE41-99D0-12977100FC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85305" y="167638"/>
            <a:ext cx="109728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zh-CN" sz="4000" dirty="0" err="1"/>
              <a:t>Low-level policies: </a:t>
            </a:r>
            <a:br>
              <a:rPr lang="en-US" altLang="zh-CN" sz="4000" dirty="0" err="1"/>
            </a:br>
            <a:r>
              <a:rPr lang="en-US" altLang="zh-CN" sz="4000" dirty="0" err="1"/>
              <a:t>Rule-based -&gt; Learning-based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B1407F7-794B-8B40-981E-02B270946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Meta Learning Shared Hierarchies</a:t>
            </a:r>
            <a:r>
              <a:rPr lang="zh-CN" altLang="en-US"/>
              <a:t> </a:t>
            </a:r>
            <a:r>
              <a:rPr lang="en-US" altLang="zh-CN"/>
              <a:t>[</a:t>
            </a:r>
            <a:r>
              <a:rPr lang="en-US"/>
              <a:t>Frans</a:t>
            </a:r>
            <a:r>
              <a:rPr lang="zh-CN" altLang="en-US"/>
              <a:t> </a:t>
            </a:r>
            <a:r>
              <a:rPr lang="en-US" altLang="zh-CN"/>
              <a:t>et</a:t>
            </a:r>
            <a:r>
              <a:rPr lang="zh-CN" altLang="en-US"/>
              <a:t> </a:t>
            </a:r>
            <a:r>
              <a:rPr lang="en-US" altLang="zh-CN"/>
              <a:t>al.,</a:t>
            </a:r>
            <a:r>
              <a:rPr lang="zh-CN" altLang="en-US"/>
              <a:t> </a:t>
            </a:r>
            <a:r>
              <a:rPr lang="en-US" altLang="zh-CN"/>
              <a:t>2017]</a:t>
            </a:r>
            <a:endParaRPr lang="en-US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xmlns="" id="{02EB4050-C007-474B-BBCB-8FE748E40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852" y="2479532"/>
            <a:ext cx="6128296" cy="3234649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55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905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2FB456-6CE6-CE41-99D0-12977100FC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85305" y="167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 err="1"/>
              <a:t>Delayed Rewards in StarCraft II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B1407F7-794B-8B40-981E-02B270946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r>
              <a:rPr lang="en-US" altLang="zh-CN" dirty="0"/>
              <a:t>Learning by Playing</a:t>
            </a:r>
            <a:r>
              <a:rPr lang="zh-CN" altLang="en-US" dirty="0"/>
              <a:t> </a:t>
            </a:r>
            <a:r>
              <a:rPr lang="en-US" altLang="zh-CN" dirty="0"/>
              <a:t>(Riedmiller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al.,</a:t>
            </a:r>
            <a:r>
              <a:rPr lang="zh-CN" altLang="en-US" dirty="0"/>
              <a:t> </a:t>
            </a:r>
            <a:r>
              <a:rPr lang="en-US" altLang="zh-CN" dirty="0"/>
              <a:t>2018)</a:t>
            </a:r>
          </a:p>
          <a:p>
            <a:r>
              <a:rPr lang="en-US" altLang="zh-CN" dirty="0"/>
              <a:t>Return Decomposition for Delayed</a:t>
            </a:r>
            <a:r>
              <a:rPr lang="zh-CN" altLang="en-US" dirty="0"/>
              <a:t> </a:t>
            </a:r>
            <a:r>
              <a:rPr lang="en-US" altLang="zh-CN" dirty="0"/>
              <a:t>Rewards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/>
              <a:t>Arjona-Medina</a:t>
            </a:r>
            <a:r>
              <a:rPr lang="zh-CN" altLang="en-US"/>
              <a:t> </a:t>
            </a:r>
            <a:r>
              <a:rPr lang="en-US" altLang="zh-CN"/>
              <a:t>et</a:t>
            </a:r>
            <a:r>
              <a:rPr lang="zh-CN" altLang="en-US"/>
              <a:t> </a:t>
            </a:r>
            <a:r>
              <a:rPr lang="en-US" altLang="zh-CN"/>
              <a:t>al.,</a:t>
            </a:r>
            <a:r>
              <a:rPr lang="zh-CN" altLang="en-US"/>
              <a:t> </a:t>
            </a:r>
            <a:r>
              <a:rPr lang="en-US" altLang="zh-CN"/>
              <a:t>2018</a:t>
            </a:r>
            <a:r>
              <a:rPr lang="en-US" altLang="zh-CN" dirty="0"/>
              <a:t>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56</a:t>
            </a:fld>
            <a:r>
              <a:rPr lang="en-US" altLang="zh-CN" b="1" smtClean="0"/>
              <a:t>/58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2626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接连接符 15">
            <a:extLst>
              <a:ext uri="{FF2B5EF4-FFF2-40B4-BE49-F238E27FC236}">
                <a16:creationId xmlns:a16="http://schemas.microsoft.com/office/drawing/2014/main" xmlns="" id="{2E6C7F0D-5A56-417A-9C6E-8D6058772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83" y="1101696"/>
            <a:ext cx="7559675" cy="25400"/>
          </a:xfrm>
          <a:prstGeom prst="line">
            <a:avLst/>
          </a:prstGeom>
          <a:noFill/>
          <a:ln w="38100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xmlns="" id="{9599C6D2-14B0-4C73-A842-10876A745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61" y="328501"/>
            <a:ext cx="30203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 b="1" dirty="0">
                <a:solidFill>
                  <a:srgbClr val="4F81B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Conclusion</a:t>
            </a:r>
            <a:endParaRPr lang="en-US" sz="4000" b="1" dirty="0">
              <a:solidFill>
                <a:srgbClr val="4F81BD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" name="矩形 10">
            <a:extLst>
              <a:ext uri="{FF2B5EF4-FFF2-40B4-BE49-F238E27FC236}">
                <a16:creationId xmlns:a16="http://schemas.microsoft.com/office/drawing/2014/main" xmlns="" id="{DF7A3F3D-1D21-43B6-87E1-86A527050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65" y="1313628"/>
            <a:ext cx="1045286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Reinforcement Learning</a:t>
            </a:r>
            <a:r>
              <a:rPr lang="zh-CN" altLang="en-US" sz="2800" dirty="0">
                <a:latin typeface="Calibri" pitchFamily="34" charset="0"/>
                <a:sym typeface="宋体" pitchFamily="2" charset="-122"/>
              </a:rPr>
              <a:t> </a:t>
            </a: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-&gt;</a:t>
            </a:r>
            <a:r>
              <a:rPr lang="zh-CN" altLang="en-US" sz="2800" dirty="0">
                <a:latin typeface="Calibri" pitchFamily="34" charset="0"/>
                <a:sym typeface="宋体" pitchFamily="2" charset="-122"/>
              </a:rPr>
              <a:t> </a:t>
            </a: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Why StarCraft</a:t>
            </a:r>
            <a:r>
              <a:rPr lang="zh-CN" altLang="en-US" sz="2800" dirty="0">
                <a:latin typeface="Calibri" pitchFamily="34" charset="0"/>
                <a:sym typeface="宋体" pitchFamily="2" charset="-122"/>
              </a:rPr>
              <a:t> </a:t>
            </a: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II?</a:t>
            </a:r>
            <a:r>
              <a:rPr lang="zh-CN" altLang="en-US" sz="2800" dirty="0">
                <a:latin typeface="Calibri" pitchFamily="34" charset="0"/>
                <a:sym typeface="宋体" pitchFamily="2" charset="-122"/>
              </a:rPr>
              <a:t> </a:t>
            </a: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-&gt;</a:t>
            </a:r>
            <a:r>
              <a:rPr lang="zh-CN" altLang="en-US" sz="2800" dirty="0">
                <a:latin typeface="Calibri" pitchFamily="34" charset="0"/>
                <a:sym typeface="宋体" pitchFamily="2" charset="-122"/>
              </a:rPr>
              <a:t> </a:t>
            </a: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StarCraft</a:t>
            </a:r>
            <a:r>
              <a:rPr lang="zh-CN" altLang="en-US" sz="2800" dirty="0">
                <a:latin typeface="Calibri" pitchFamily="34" charset="0"/>
                <a:sym typeface="宋体" pitchFamily="2" charset="-122"/>
              </a:rPr>
              <a:t> </a:t>
            </a: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M</a:t>
            </a:r>
            <a:r>
              <a:rPr lang="en-US" altLang="zh-CN" sz="2800" dirty="0" err="1">
                <a:latin typeface="Calibri" pitchFamily="34" charset="0"/>
                <a:sym typeface="宋体" pitchFamily="2" charset="-122"/>
              </a:rPr>
              <a:t>inigames</a:t>
            </a:r>
            <a:endParaRPr lang="en-US" altLang="zh-CN" sz="2800" dirty="0">
              <a:latin typeface="Calibri" pitchFamily="34" charset="0"/>
              <a:sym typeface="宋体" pitchFamily="2" charset="-122"/>
            </a:endParaRPr>
          </a:p>
          <a:p>
            <a:pPr marL="285750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Previous Works</a:t>
            </a:r>
          </a:p>
          <a:p>
            <a:pPr marL="742950" lvl="1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Deepmind</a:t>
            </a:r>
            <a:r>
              <a:rPr lang="zh-CN" altLang="en-US" sz="2800" dirty="0">
                <a:latin typeface="Calibri" pitchFamily="34" charset="0"/>
                <a:sym typeface="宋体" pitchFamily="2" charset="-122"/>
              </a:rPr>
              <a:t> </a:t>
            </a: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&amp;</a:t>
            </a:r>
            <a:r>
              <a:rPr lang="zh-CN" altLang="en-US" sz="2800" dirty="0">
                <a:latin typeface="Calibri" pitchFamily="34" charset="0"/>
                <a:sym typeface="宋体" pitchFamily="2" charset="-122"/>
              </a:rPr>
              <a:t> </a:t>
            </a: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Others</a:t>
            </a:r>
          </a:p>
          <a:p>
            <a:pPr marL="285750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Our Work</a:t>
            </a:r>
          </a:p>
          <a:p>
            <a:pPr marL="742950" lvl="1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Reward Shaping for CollectMineralShards</a:t>
            </a:r>
          </a:p>
          <a:p>
            <a:pPr marL="742950" lvl="1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Hierarchical Modeling for BuildMarines</a:t>
            </a:r>
          </a:p>
          <a:p>
            <a:pPr marL="285750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itchFamily="34" charset="0"/>
                <a:sym typeface="宋体" pitchFamily="2" charset="-122"/>
              </a:rPr>
              <a:t>Future Work</a:t>
            </a:r>
          </a:p>
          <a:p>
            <a:pPr marL="742950" lvl="1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Low-level Policies: Rule-based -&gt; Learning-based</a:t>
            </a:r>
          </a:p>
          <a:p>
            <a:pPr marL="742950" lvl="1" indent="-285750"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Delayed Rewards in StarCraft II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0C275A-2498-412B-9914-3488886CD400}" type="slidenum">
              <a:rPr lang="zh-CN" altLang="en-US" smtClean="0"/>
              <a:pPr/>
              <a:t>57</a:t>
            </a:fld>
            <a:r>
              <a:rPr lang="en-US" altLang="zh-CN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98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37" y="5279250"/>
            <a:ext cx="4426721" cy="9251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971" y="292568"/>
            <a:ext cx="1032544" cy="8532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1"/>
          <a:stretch/>
        </p:blipFill>
        <p:spPr>
          <a:xfrm>
            <a:off x="7514722" y="1303426"/>
            <a:ext cx="2714152" cy="1661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675" y="3695112"/>
            <a:ext cx="2895599" cy="90046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803393B8-AF39-CF45-A80B-3D85292A40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112" y="5279250"/>
            <a:ext cx="3689888" cy="8224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8975" y="1438029"/>
            <a:ext cx="2186372" cy="163264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6112" y="3535655"/>
            <a:ext cx="3577407" cy="119134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799618" y="179294"/>
            <a:ext cx="2106706" cy="1124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173736" y="6858000"/>
            <a:ext cx="12463271" cy="7207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Wang </a:t>
            </a:r>
            <a:r>
              <a:rPr lang="en-US" altLang="zh-CN" sz="3200" dirty="0" err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Yuchen</a:t>
            </a:r>
            <a:r>
              <a:rPr lang="en-US" altLang="zh-CN" sz="3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王宇辰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Dai Wei          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戴   玮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 </a:t>
            </a:r>
            <a:r>
              <a:rPr lang="en-US" altLang="zh-CN" sz="3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Zhonghui</a:t>
            </a:r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杜仲辉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Liu </a:t>
            </a:r>
            <a:r>
              <a:rPr lang="en-US" altLang="zh-CN" sz="3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Minghuan</a:t>
            </a:r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刘明桓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Liu </a:t>
            </a:r>
            <a:r>
              <a:rPr lang="en-US" altLang="zh-CN" sz="3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Tianlin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刘天林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Meng</a:t>
            </a:r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Fanyue</a:t>
            </a:r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孟繁悦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Ren </a:t>
            </a:r>
            <a:r>
              <a:rPr lang="en-US" altLang="zh-CN" sz="3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Yuzheng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任语铮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Wang Xian      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3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   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贤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Wei Xing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魏   兴</a:t>
            </a:r>
            <a:endParaRPr lang="en-US" altLang="zh-CN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Xiao </a:t>
            </a:r>
            <a:r>
              <a:rPr lang="en-US" altLang="zh-CN" sz="3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Xingyu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肖星宇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58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F164F1-F26A-2B41-917A-8803D718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Thanks All!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12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00052 -0.97777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4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xmlns="" id="{21A58AA9-442E-47BA-8B31-DA494A6BE06D}"/>
              </a:ext>
            </a:extLst>
          </p:cNvPr>
          <p:cNvSpPr txBox="1">
            <a:spLocks/>
          </p:cNvSpPr>
          <p:nvPr/>
        </p:nvSpPr>
        <p:spPr>
          <a:xfrm>
            <a:off x="2689419" y="596029"/>
            <a:ext cx="5887739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/>
              <a:t>Deep</a:t>
            </a:r>
            <a:r>
              <a:rPr lang="zh-CN" altLang="en-US" b="1" dirty="0"/>
              <a:t> </a:t>
            </a:r>
            <a:r>
              <a:rPr lang="en-US" altLang="zh-CN" b="1" dirty="0"/>
              <a:t>RL</a:t>
            </a:r>
            <a:r>
              <a:rPr lang="zh-CN" altLang="en-US" b="1" dirty="0"/>
              <a:t> </a:t>
            </a:r>
            <a:r>
              <a:rPr lang="en-US" altLang="zh-CN" b="1" dirty="0"/>
              <a:t>Success</a:t>
            </a:r>
            <a:r>
              <a:rPr lang="zh-CN" altLang="en-US" b="1" dirty="0"/>
              <a:t> </a:t>
            </a:r>
            <a:r>
              <a:rPr lang="en-US" altLang="zh-CN" b="1" dirty="0"/>
              <a:t>Stories</a:t>
            </a:r>
            <a:r>
              <a:rPr lang="zh-CN" altLang="en-US" b="1" dirty="0"/>
              <a:t> </a:t>
            </a:r>
            <a:endParaRPr lang="en-US" altLang="zh-CN" b="1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object 4">
            <a:extLst>
              <a:ext uri="{FF2B5EF4-FFF2-40B4-BE49-F238E27FC236}">
                <a16:creationId xmlns:a16="http://schemas.microsoft.com/office/drawing/2014/main" xmlns="" id="{E76DDDD1-2D71-4D86-B290-300AFEB1BE6D}"/>
              </a:ext>
            </a:extLst>
          </p:cNvPr>
          <p:cNvSpPr/>
          <p:nvPr/>
        </p:nvSpPr>
        <p:spPr>
          <a:xfrm>
            <a:off x="2840000" y="1698364"/>
            <a:ext cx="2424045" cy="2762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5">
            <a:extLst>
              <a:ext uri="{FF2B5EF4-FFF2-40B4-BE49-F238E27FC236}">
                <a16:creationId xmlns:a16="http://schemas.microsoft.com/office/drawing/2014/main" xmlns="" id="{F76B4E57-CF88-4717-A262-E42B14A50AEF}"/>
              </a:ext>
            </a:extLst>
          </p:cNvPr>
          <p:cNvSpPr/>
          <p:nvPr/>
        </p:nvSpPr>
        <p:spPr>
          <a:xfrm>
            <a:off x="6074293" y="1698364"/>
            <a:ext cx="2347617" cy="27620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9">
            <a:extLst>
              <a:ext uri="{FF2B5EF4-FFF2-40B4-BE49-F238E27FC236}">
                <a16:creationId xmlns:a16="http://schemas.microsoft.com/office/drawing/2014/main" xmlns="" id="{7CBD3D57-C1F4-411E-A88A-B9F358CC91E5}"/>
              </a:ext>
            </a:extLst>
          </p:cNvPr>
          <p:cNvSpPr txBox="1"/>
          <p:nvPr/>
        </p:nvSpPr>
        <p:spPr>
          <a:xfrm>
            <a:off x="3353839" y="4486577"/>
            <a:ext cx="139636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Lee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Sedol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xmlns="" id="{8A84A4E5-DFF8-4E5D-960A-6CF7BBA9236D}"/>
              </a:ext>
            </a:extLst>
          </p:cNvPr>
          <p:cNvSpPr txBox="1"/>
          <p:nvPr/>
        </p:nvSpPr>
        <p:spPr>
          <a:xfrm>
            <a:off x="6643263" y="4486576"/>
            <a:ext cx="12096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AlphaGo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3" name="object 11">
            <a:extLst>
              <a:ext uri="{FF2B5EF4-FFF2-40B4-BE49-F238E27FC236}">
                <a16:creationId xmlns:a16="http://schemas.microsoft.com/office/drawing/2014/main" xmlns="" id="{440C9933-0123-4C6B-B789-785166B48482}"/>
              </a:ext>
            </a:extLst>
          </p:cNvPr>
          <p:cNvSpPr txBox="1"/>
          <p:nvPr/>
        </p:nvSpPr>
        <p:spPr>
          <a:xfrm>
            <a:off x="5487239" y="2925112"/>
            <a:ext cx="292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Vs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6171" y="5117549"/>
            <a:ext cx="8261429" cy="1238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22245" algn="ctr">
              <a:lnSpc>
                <a:spcPct val="100000"/>
              </a:lnSpc>
              <a:spcBef>
                <a:spcPts val="105"/>
              </a:spcBef>
            </a:pPr>
            <a:r>
              <a:rPr lang="en-US" altLang="zh-CN" b="1" spc="-25" dirty="0" err="1">
                <a:latin typeface="Calibri" panose="020F0502020204030204" pitchFamily="34" charset="0"/>
                <a:cs typeface="Calibri" panose="020F0502020204030204" pitchFamily="34" charset="0"/>
              </a:rPr>
              <a:t>AlphaGo</a:t>
            </a:r>
            <a:r>
              <a:rPr lang="en-US" altLang="zh-CN" spc="-25" dirty="0">
                <a:latin typeface="Calibri" panose="020F0502020204030204" pitchFamily="34" charset="0"/>
                <a:cs typeface="Calibri" panose="020F0502020204030204" pitchFamily="34" charset="0"/>
              </a:rPr>
              <a:t> Silver et </a:t>
            </a:r>
            <a:r>
              <a:rPr lang="en-US" altLang="zh-CN" spc="-25" dirty="0" smtClean="0">
                <a:latin typeface="Calibri" panose="020F0502020204030204" pitchFamily="34" charset="0"/>
                <a:cs typeface="Calibri" panose="020F0502020204030204" pitchFamily="34" charset="0"/>
              </a:rPr>
              <a:t>al, </a:t>
            </a:r>
            <a:r>
              <a:rPr lang="en-US" altLang="zh-CN" spc="-25" dirty="0">
                <a:latin typeface="Calibri" panose="020F0502020204030204" pitchFamily="34" charset="0"/>
                <a:cs typeface="Calibri" panose="020F0502020204030204" pitchFamily="34" charset="0"/>
              </a:rPr>
              <a:t>Nature 2015</a:t>
            </a:r>
          </a:p>
          <a:p>
            <a:pPr marL="2722245" algn="ctr">
              <a:lnSpc>
                <a:spcPct val="100000"/>
              </a:lnSpc>
              <a:spcBef>
                <a:spcPts val="105"/>
              </a:spcBef>
            </a:pPr>
            <a:r>
              <a:rPr lang="en-US" altLang="zh-CN" b="1" spc="-25" dirty="0" err="1">
                <a:latin typeface="Calibri" panose="020F0502020204030204" pitchFamily="34" charset="0"/>
                <a:cs typeface="Calibri" panose="020F0502020204030204" pitchFamily="34" charset="0"/>
              </a:rPr>
              <a:t>AlphaGoZero</a:t>
            </a:r>
            <a:r>
              <a:rPr lang="en-US" altLang="zh-CN" spc="-25" dirty="0">
                <a:latin typeface="Calibri" panose="020F0502020204030204" pitchFamily="34" charset="0"/>
                <a:cs typeface="Calibri" panose="020F0502020204030204" pitchFamily="34" charset="0"/>
              </a:rPr>
              <a:t> Silver et </a:t>
            </a:r>
            <a:r>
              <a:rPr lang="en-US" altLang="zh-CN" spc="-25" dirty="0" smtClean="0">
                <a:latin typeface="Calibri" panose="020F0502020204030204" pitchFamily="34" charset="0"/>
                <a:cs typeface="Calibri" panose="020F0502020204030204" pitchFamily="34" charset="0"/>
              </a:rPr>
              <a:t>al, </a:t>
            </a:r>
            <a:r>
              <a:rPr lang="en-US" altLang="zh-CN" spc="-25" dirty="0">
                <a:latin typeface="Calibri" panose="020F0502020204030204" pitchFamily="34" charset="0"/>
                <a:cs typeface="Calibri" panose="020F0502020204030204" pitchFamily="34" charset="0"/>
              </a:rPr>
              <a:t>Nature 2017</a:t>
            </a:r>
          </a:p>
          <a:p>
            <a:pPr marL="2722245" algn="ctr">
              <a:lnSpc>
                <a:spcPct val="100000"/>
              </a:lnSpc>
              <a:spcBef>
                <a:spcPts val="105"/>
              </a:spcBef>
            </a:pPr>
            <a:r>
              <a:rPr lang="en-US" altLang="zh-CN" b="1" spc="-25" dirty="0" err="1">
                <a:latin typeface="Calibri" panose="020F0502020204030204" pitchFamily="34" charset="0"/>
                <a:cs typeface="Calibri" panose="020F0502020204030204" pitchFamily="34" charset="0"/>
              </a:rPr>
              <a:t>AlphaZero</a:t>
            </a:r>
            <a:r>
              <a:rPr lang="en-US" altLang="zh-CN" spc="-25" dirty="0">
                <a:latin typeface="Calibri" panose="020F0502020204030204" pitchFamily="34" charset="0"/>
                <a:cs typeface="Calibri" panose="020F0502020204030204" pitchFamily="34" charset="0"/>
              </a:rPr>
              <a:t> Silver et </a:t>
            </a:r>
            <a:r>
              <a:rPr lang="en-US" altLang="zh-CN" spc="-25" dirty="0" smtClean="0">
                <a:latin typeface="Calibri" panose="020F0502020204030204" pitchFamily="34" charset="0"/>
                <a:cs typeface="Calibri" panose="020F0502020204030204" pitchFamily="34" charset="0"/>
              </a:rPr>
              <a:t>al, </a:t>
            </a:r>
            <a:r>
              <a:rPr lang="en-US" altLang="zh-CN" spc="-25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  <a:p>
            <a:pPr marL="2722245" algn="ctr">
              <a:lnSpc>
                <a:spcPct val="100000"/>
              </a:lnSpc>
              <a:spcBef>
                <a:spcPts val="105"/>
              </a:spcBef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Tian et </a:t>
            </a:r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al,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2016; Maddison et </a:t>
            </a:r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al,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2014; Clark et </a:t>
            </a:r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al, 2015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5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776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0">
            <a:extLst>
              <a:ext uri="{FF2B5EF4-FFF2-40B4-BE49-F238E27FC236}">
                <a16:creationId xmlns:a16="http://schemas.microsoft.com/office/drawing/2014/main" xmlns="" id="{50A19A2F-2D90-476C-AC31-398A4291E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12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Reference</a:t>
            </a:r>
            <a:endParaRPr lang="zh-CN" altLang="en-US" dirty="0"/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xmlns="" id="{108438DF-C360-4862-95F9-9D9CF310A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182" y="4390367"/>
            <a:ext cx="1640963" cy="1505403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矩形 3">
            <a:extLst>
              <a:ext uri="{FF2B5EF4-FFF2-40B4-BE49-F238E27FC236}">
                <a16:creationId xmlns:a16="http://schemas.microsoft.com/office/drawing/2014/main" xmlns="" id="{7312E57E-3F57-472B-AA40-FC98641D3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926" y="1909615"/>
            <a:ext cx="6943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00"/>
                </a:solidFill>
              </a:rPr>
              <a:t>https://github.com/Inoryy/pysc2-rl-agent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7FCE263B-9911-4B77-B501-FCBABFE7B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26" y="1294040"/>
            <a:ext cx="2371725" cy="381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F31BD947-23F1-4EE1-8B5E-C7DFFC4A8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926" y="1609953"/>
            <a:ext cx="3581400" cy="4000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8E486C06-C75A-4789-A66A-BB9752FA9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2946" y="1241008"/>
            <a:ext cx="2190750" cy="352425"/>
          </a:xfrm>
          <a:prstGeom prst="rect">
            <a:avLst/>
          </a:prstGeom>
        </p:spPr>
      </p:pic>
      <p:sp>
        <p:nvSpPr>
          <p:cNvPr id="43" name="矩形 3">
            <a:extLst>
              <a:ext uri="{FF2B5EF4-FFF2-40B4-BE49-F238E27FC236}">
                <a16:creationId xmlns:a16="http://schemas.microsoft.com/office/drawing/2014/main" xmlns="" id="{6373F8FE-9CD8-4F7F-9476-CA3E3C2C4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135" y="1950657"/>
            <a:ext cx="6943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00"/>
                </a:solidFill>
              </a:rPr>
              <a:t>https://github.com/XHUJOY/pysc2-agents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A14ABFDC-2565-4162-A208-DC14148B00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4135" y="1579045"/>
            <a:ext cx="3752850" cy="4191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0D7393B3-3266-4C72-914B-6684DF1F3F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039" y="2458531"/>
            <a:ext cx="2752725" cy="36195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FE04C3BF-C2F9-4FA0-B1C5-68947D4872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039" y="2779509"/>
            <a:ext cx="3867150" cy="400050"/>
          </a:xfrm>
          <a:prstGeom prst="rect">
            <a:avLst/>
          </a:prstGeom>
        </p:spPr>
      </p:pic>
      <p:sp>
        <p:nvSpPr>
          <p:cNvPr id="47" name="矩形 3">
            <a:extLst>
              <a:ext uri="{FF2B5EF4-FFF2-40B4-BE49-F238E27FC236}">
                <a16:creationId xmlns:a16="http://schemas.microsoft.com/office/drawing/2014/main" xmlns="" id="{F0070C33-0581-4980-8FA1-61E671C17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095" y="3112631"/>
            <a:ext cx="6943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00"/>
                </a:solidFill>
              </a:rPr>
              <a:t>https://github.com/chris-chris/pysc2-examples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A2579F0-8323-4D7D-B2A5-8A9A10D73A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9890" y="2477758"/>
            <a:ext cx="1952625" cy="3143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7B31731-7BD3-4C33-9DEE-EACCB016C6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2946" y="2792083"/>
            <a:ext cx="3543300" cy="4286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78C7AEC-D859-4B17-9720-BDCF27D11D81}"/>
              </a:ext>
            </a:extLst>
          </p:cNvPr>
          <p:cNvSpPr/>
          <p:nvPr/>
        </p:nvSpPr>
        <p:spPr>
          <a:xfrm>
            <a:off x="5452946" y="3137546"/>
            <a:ext cx="3739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https://github.com/pekaalto/sc2aibot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A35F62C-E5A0-4846-8118-5FD53F1274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4870" y="3726489"/>
            <a:ext cx="2943225" cy="304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10ABBC7-B5E2-4CE6-8B2B-C7F35B7993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9039" y="3990317"/>
            <a:ext cx="3609975" cy="4000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D85182CC-23B8-44F7-BE6B-8A6051386A36}"/>
              </a:ext>
            </a:extLst>
          </p:cNvPr>
          <p:cNvSpPr/>
          <p:nvPr/>
        </p:nvSpPr>
        <p:spPr>
          <a:xfrm>
            <a:off x="884460" y="4347006"/>
            <a:ext cx="484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https://github.com/simonmeister/pysc2-rl-agents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E660D6D-FC6F-4596-83B9-DDB80223A9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7926" y="4906645"/>
            <a:ext cx="6610350" cy="3238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B717F51-2710-4F9A-BC76-AC263A7F01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2095" y="5255410"/>
            <a:ext cx="3514725" cy="43815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061A67DB-F208-4D84-B238-86D7F0DF5924}"/>
              </a:ext>
            </a:extLst>
          </p:cNvPr>
          <p:cNvSpPr/>
          <p:nvPr/>
        </p:nvSpPr>
        <p:spPr>
          <a:xfrm>
            <a:off x="819260" y="57112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https://github.com/tonybeltramelli/Supervised-End-to-end-Weight-sharing-for-StarCraft-II</a:t>
            </a: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59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17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0">
            <a:extLst>
              <a:ext uri="{FF2B5EF4-FFF2-40B4-BE49-F238E27FC236}">
                <a16:creationId xmlns:a16="http://schemas.microsoft.com/office/drawing/2014/main" xmlns="" id="{50A19A2F-2D90-476C-AC31-398A4291E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12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Reference</a:t>
            </a:r>
            <a:endParaRPr lang="zh-CN" altLang="en-US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19380E2C-BBD2-48CA-AA47-888BE591AB49}"/>
              </a:ext>
            </a:extLst>
          </p:cNvPr>
          <p:cNvGrpSpPr/>
          <p:nvPr/>
        </p:nvGrpSpPr>
        <p:grpSpPr>
          <a:xfrm>
            <a:off x="3170395" y="129471"/>
            <a:ext cx="1106488" cy="1106488"/>
            <a:chOff x="1021555" y="1432060"/>
            <a:chExt cx="1106488" cy="1106488"/>
          </a:xfrm>
        </p:grpSpPr>
        <p:sp>
          <p:nvSpPr>
            <p:cNvPr id="23" name="Rounded Rectangle 15">
              <a:extLst>
                <a:ext uri="{FF2B5EF4-FFF2-40B4-BE49-F238E27FC236}">
                  <a16:creationId xmlns:a16="http://schemas.microsoft.com/office/drawing/2014/main" xmlns="" id="{CA1FED1F-A2B7-4634-83AE-9A388879A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555" y="1432060"/>
              <a:ext cx="1106488" cy="1106488"/>
            </a:xfrm>
            <a:prstGeom prst="roundRect">
              <a:avLst>
                <a:gd name="adj" fmla="val 16667"/>
              </a:avLst>
            </a:pr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24" name="组合 12">
              <a:extLst>
                <a:ext uri="{FF2B5EF4-FFF2-40B4-BE49-F238E27FC236}">
                  <a16:creationId xmlns:a16="http://schemas.microsoft.com/office/drawing/2014/main" xmlns="" id="{271E357F-DFA1-42F8-AB48-329BC2EBD93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443" y="1698760"/>
              <a:ext cx="895350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63C9A1B5-A312-4C75-94A0-1040A8FCB3AB}"/>
              </a:ext>
            </a:extLst>
          </p:cNvPr>
          <p:cNvSpPr/>
          <p:nvPr/>
        </p:nvSpPr>
        <p:spPr>
          <a:xfrm>
            <a:off x="955643" y="1660515"/>
            <a:ext cx="1062507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[1] </a:t>
            </a:r>
            <a:r>
              <a:rPr lang="en-US" altLang="zh-CN" dirty="0" err="1">
                <a:solidFill>
                  <a:srgbClr val="000000"/>
                </a:solidFill>
              </a:rPr>
              <a:t>Vinyals</a:t>
            </a:r>
            <a:r>
              <a:rPr lang="en-US" altLang="zh-CN" dirty="0">
                <a:solidFill>
                  <a:srgbClr val="000000"/>
                </a:solidFill>
              </a:rPr>
              <a:t> O, </a:t>
            </a:r>
            <a:r>
              <a:rPr lang="en-US" altLang="zh-CN" dirty="0" err="1">
                <a:solidFill>
                  <a:srgbClr val="000000"/>
                </a:solidFill>
              </a:rPr>
              <a:t>Ewalds</a:t>
            </a:r>
            <a:r>
              <a:rPr lang="en-US" altLang="zh-CN" dirty="0">
                <a:solidFill>
                  <a:srgbClr val="000000"/>
                </a:solidFill>
              </a:rPr>
              <a:t> T, </a:t>
            </a:r>
            <a:r>
              <a:rPr lang="en-US" altLang="zh-CN" dirty="0" err="1">
                <a:solidFill>
                  <a:srgbClr val="000000"/>
                </a:solidFill>
              </a:rPr>
              <a:t>Bartunov</a:t>
            </a:r>
            <a:r>
              <a:rPr lang="en-US" altLang="zh-CN" dirty="0">
                <a:solidFill>
                  <a:srgbClr val="000000"/>
                </a:solidFill>
              </a:rPr>
              <a:t> S, et al. </a:t>
            </a:r>
            <a:r>
              <a:rPr lang="en-US" altLang="zh-CN" b="1" dirty="0" err="1">
                <a:solidFill>
                  <a:srgbClr val="000000"/>
                </a:solidFill>
              </a:rPr>
              <a:t>Starcraft</a:t>
            </a:r>
            <a:r>
              <a:rPr lang="en-US" altLang="zh-CN" b="1" dirty="0">
                <a:solidFill>
                  <a:srgbClr val="000000"/>
                </a:solidFill>
              </a:rPr>
              <a:t> ii: A new challenge for reinforcement learning</a:t>
            </a:r>
            <a:r>
              <a:rPr lang="en-US" altLang="zh-CN" dirty="0">
                <a:solidFill>
                  <a:srgbClr val="000000"/>
                </a:solidFill>
              </a:rPr>
              <a:t>[J]. </a:t>
            </a:r>
            <a:r>
              <a:rPr lang="en-US" altLang="zh-CN" dirty="0" err="1">
                <a:solidFill>
                  <a:srgbClr val="000000"/>
                </a:solidFill>
              </a:rPr>
              <a:t>arXiv</a:t>
            </a:r>
            <a:r>
              <a:rPr lang="en-US" altLang="zh-CN" dirty="0">
                <a:solidFill>
                  <a:srgbClr val="000000"/>
                </a:solidFill>
              </a:rPr>
              <a:t> preprint arXiv:1708.04782, 2017. (</a:t>
            </a:r>
            <a:r>
              <a:rPr lang="en-US" altLang="zh-CN" b="1" dirty="0">
                <a:solidFill>
                  <a:srgbClr val="000000"/>
                </a:solidFill>
              </a:rPr>
              <a:t>DeepMind &amp; Blizzard</a:t>
            </a:r>
            <a:r>
              <a:rPr lang="en-US" altLang="zh-CN" dirty="0">
                <a:solidFill>
                  <a:srgbClr val="000000"/>
                </a:solidFill>
              </a:rPr>
              <a:t>)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[2] Ring R. </a:t>
            </a:r>
            <a:r>
              <a:rPr lang="en-US" altLang="zh-CN" b="1" dirty="0">
                <a:solidFill>
                  <a:srgbClr val="000000"/>
                </a:solidFill>
              </a:rPr>
              <a:t>Replicating DeepMind StarCraft II reinforcement learning benchmark with actor-critic methods</a:t>
            </a:r>
            <a:r>
              <a:rPr lang="en-US" altLang="zh-CN" dirty="0">
                <a:solidFill>
                  <a:srgbClr val="000000"/>
                </a:solidFill>
              </a:rPr>
              <a:t>[J]. 2018. 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[3] Pathak D, Agrawal P, </a:t>
            </a:r>
            <a:r>
              <a:rPr lang="en-US" altLang="zh-CN" dirty="0" err="1">
                <a:solidFill>
                  <a:srgbClr val="000000"/>
                </a:solidFill>
              </a:rPr>
              <a:t>Efros</a:t>
            </a:r>
            <a:r>
              <a:rPr lang="en-US" altLang="zh-CN" dirty="0">
                <a:solidFill>
                  <a:srgbClr val="000000"/>
                </a:solidFill>
              </a:rPr>
              <a:t> A </a:t>
            </a:r>
            <a:r>
              <a:rPr lang="en-US" altLang="zh-CN" dirty="0" err="1">
                <a:solidFill>
                  <a:srgbClr val="000000"/>
                </a:solidFill>
              </a:rPr>
              <a:t>A</a:t>
            </a:r>
            <a:r>
              <a:rPr lang="en-US" altLang="zh-CN" dirty="0">
                <a:solidFill>
                  <a:srgbClr val="000000"/>
                </a:solidFill>
              </a:rPr>
              <a:t>, et al. </a:t>
            </a:r>
            <a:r>
              <a:rPr lang="en-US" altLang="zh-CN" b="1" dirty="0">
                <a:solidFill>
                  <a:srgbClr val="000000"/>
                </a:solidFill>
              </a:rPr>
              <a:t>Curiosity-driven exploration by self-supervised prediction[C]. </a:t>
            </a:r>
            <a:r>
              <a:rPr lang="en-US" altLang="zh-CN" dirty="0">
                <a:solidFill>
                  <a:srgbClr val="000000"/>
                </a:solidFill>
              </a:rPr>
              <a:t>International Conference on Machine Learning (ICML). 2017, 2017.</a:t>
            </a:r>
            <a:endParaRPr lang="en-US" altLang="zh-CN" dirty="0"/>
          </a:p>
          <a:p>
            <a:r>
              <a:rPr lang="en-US" altLang="zh-CN" dirty="0"/>
              <a:t>[4] </a:t>
            </a:r>
            <a:r>
              <a:rPr lang="en-US" altLang="zh-CN" dirty="0" err="1"/>
              <a:t>Jaderberg</a:t>
            </a:r>
            <a:r>
              <a:rPr lang="en-US" altLang="zh-CN" dirty="0"/>
              <a:t> M, </a:t>
            </a:r>
            <a:r>
              <a:rPr lang="en-US" altLang="zh-CN" dirty="0" err="1"/>
              <a:t>Mnih</a:t>
            </a:r>
            <a:r>
              <a:rPr lang="en-US" altLang="zh-CN" dirty="0"/>
              <a:t> V, Czarnecki W M, et al. </a:t>
            </a:r>
            <a:r>
              <a:rPr lang="en-US" altLang="zh-CN" b="1" dirty="0"/>
              <a:t>Reinforcement learning with unsupervised auxiliary tasks</a:t>
            </a:r>
            <a:r>
              <a:rPr lang="en-US" altLang="zh-CN" dirty="0"/>
              <a:t>[J]. </a:t>
            </a:r>
            <a:r>
              <a:rPr lang="en-US" altLang="zh-CN" dirty="0" err="1"/>
              <a:t>arXiv</a:t>
            </a:r>
            <a:r>
              <a:rPr lang="en-US" altLang="zh-CN" dirty="0"/>
              <a:t> preprint arXiv:1611.05397, 2016.</a:t>
            </a:r>
          </a:p>
          <a:p>
            <a:r>
              <a:rPr lang="en-US" altLang="zh-CN" dirty="0"/>
              <a:t>[5] Frans K, Ho J, Chen X, et al. </a:t>
            </a:r>
            <a:r>
              <a:rPr lang="en-US" altLang="zh-CN" b="1" dirty="0"/>
              <a:t>Meta learning shared hierarchies</a:t>
            </a:r>
            <a:r>
              <a:rPr lang="en-US" altLang="zh-CN" dirty="0"/>
              <a:t>[J]. </a:t>
            </a:r>
            <a:r>
              <a:rPr lang="en-US" altLang="zh-CN" dirty="0" err="1"/>
              <a:t>arXiv</a:t>
            </a:r>
            <a:r>
              <a:rPr lang="en-US" altLang="zh-CN" dirty="0"/>
              <a:t> preprint arXiv:1710.09767, 2017.</a:t>
            </a:r>
          </a:p>
          <a:p>
            <a:r>
              <a:rPr lang="en-US" altLang="zh-CN" dirty="0"/>
              <a:t>[6] Kulkarni T D, Narasimhan K, </a:t>
            </a:r>
            <a:r>
              <a:rPr lang="en-US" altLang="zh-CN" dirty="0" err="1"/>
              <a:t>Saeedi</a:t>
            </a:r>
            <a:r>
              <a:rPr lang="en-US" altLang="zh-CN" dirty="0"/>
              <a:t> A, et al. </a:t>
            </a:r>
            <a:r>
              <a:rPr lang="en-US" altLang="zh-CN" b="1" dirty="0"/>
              <a:t>Hierarchical deep reinforcement learning: Integrating temporal abstraction and intrinsic motivation</a:t>
            </a:r>
            <a:r>
              <a:rPr lang="en-US" altLang="zh-CN" dirty="0"/>
              <a:t>[C] Advances in neural information processing systems. 2016: 3675-3683.</a:t>
            </a:r>
          </a:p>
          <a:p>
            <a:r>
              <a:rPr lang="en-US" altLang="zh-CN" dirty="0"/>
              <a:t>[7] Held D, </a:t>
            </a:r>
            <a:r>
              <a:rPr lang="en-US" altLang="zh-CN" dirty="0" err="1"/>
              <a:t>Geng</a:t>
            </a:r>
            <a:r>
              <a:rPr lang="en-US" altLang="zh-CN" dirty="0"/>
              <a:t> X, </a:t>
            </a:r>
            <a:r>
              <a:rPr lang="en-US" altLang="zh-CN" dirty="0" err="1"/>
              <a:t>Florensa</a:t>
            </a:r>
            <a:r>
              <a:rPr lang="en-US" altLang="zh-CN" dirty="0"/>
              <a:t> C, et al. </a:t>
            </a:r>
            <a:r>
              <a:rPr lang="en-US" altLang="zh-CN" b="1" dirty="0"/>
              <a:t>Automatic goal generation for reinforcement learning agents</a:t>
            </a:r>
            <a:r>
              <a:rPr lang="en-US" altLang="zh-CN" dirty="0"/>
              <a:t>[J]. </a:t>
            </a:r>
            <a:r>
              <a:rPr lang="en-US" altLang="zh-CN" dirty="0" err="1"/>
              <a:t>arXiv</a:t>
            </a:r>
            <a:r>
              <a:rPr lang="en-US" altLang="zh-CN" dirty="0"/>
              <a:t> preprint arXiv:1705.06366, 2017.</a:t>
            </a:r>
          </a:p>
          <a:p>
            <a:r>
              <a:rPr lang="en-US" altLang="zh-CN" dirty="0"/>
              <a:t>[8] </a:t>
            </a:r>
            <a:r>
              <a:rPr lang="en-US" altLang="zh-CN" dirty="0" err="1"/>
              <a:t>Florensa</a:t>
            </a:r>
            <a:r>
              <a:rPr lang="en-US" altLang="zh-CN" dirty="0"/>
              <a:t> C, Held D, </a:t>
            </a:r>
            <a:r>
              <a:rPr lang="en-US" altLang="zh-CN" dirty="0" err="1"/>
              <a:t>Wulfmeier</a:t>
            </a:r>
            <a:r>
              <a:rPr lang="en-US" altLang="zh-CN" dirty="0"/>
              <a:t> M, et al. </a:t>
            </a:r>
            <a:r>
              <a:rPr lang="en-US" altLang="zh-CN" b="1" dirty="0"/>
              <a:t>Reverse curriculum generation for reinforcement learning</a:t>
            </a:r>
            <a:r>
              <a:rPr lang="en-US" altLang="zh-CN" dirty="0"/>
              <a:t>[J]. </a:t>
            </a:r>
            <a:r>
              <a:rPr lang="en-US" altLang="zh-CN" dirty="0" err="1"/>
              <a:t>arXiv</a:t>
            </a:r>
            <a:r>
              <a:rPr lang="en-US" altLang="zh-CN" dirty="0"/>
              <a:t> preprint arXiv:1707.05300, 2017.</a:t>
            </a:r>
          </a:p>
          <a:p>
            <a:r>
              <a:rPr lang="en-US" altLang="zh-CN" dirty="0"/>
              <a:t>[9] </a:t>
            </a:r>
            <a:r>
              <a:rPr lang="en-US" altLang="zh-CN" dirty="0" err="1"/>
              <a:t>Andrychowicz</a:t>
            </a:r>
            <a:r>
              <a:rPr lang="en-US" altLang="zh-CN" dirty="0"/>
              <a:t> M, Wolski F, Ray A, et al. </a:t>
            </a:r>
            <a:r>
              <a:rPr lang="en-US" altLang="zh-CN" b="1" dirty="0"/>
              <a:t>Hindsight experience replay</a:t>
            </a:r>
            <a:r>
              <a:rPr lang="en-US" altLang="zh-CN" dirty="0"/>
              <a:t>[C]Advances in Neural Information Processing Systems. 2017: 5048-5058.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60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083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0">
            <a:extLst>
              <a:ext uri="{FF2B5EF4-FFF2-40B4-BE49-F238E27FC236}">
                <a16:creationId xmlns:a16="http://schemas.microsoft.com/office/drawing/2014/main" xmlns="" id="{50A19A2F-2D90-476C-AC31-398A4291E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12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Reference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2ECED13-3562-4172-BBE9-9993F4CA3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740" y="185894"/>
            <a:ext cx="1106488" cy="1106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FB22C91-3A0B-441A-9199-5CB7CB66713D}"/>
              </a:ext>
            </a:extLst>
          </p:cNvPr>
          <p:cNvSpPr/>
          <p:nvPr/>
        </p:nvSpPr>
        <p:spPr>
          <a:xfrm>
            <a:off x="1951692" y="1722048"/>
            <a:ext cx="8288616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hlinkClick r:id="rId5"/>
              </a:rPr>
              <a:t>Learning a Hierarchy</a:t>
            </a:r>
            <a:r>
              <a:rPr lang="zh-CN" altLang="en-US" sz="2400" dirty="0">
                <a:hlinkClick r:id="rId5"/>
              </a:rPr>
              <a:t> </a:t>
            </a:r>
            <a:r>
              <a:rPr lang="en-US" altLang="zh-CN" sz="2400" dirty="0">
                <a:hlinkClick r:id="rId5"/>
              </a:rPr>
              <a:t>(</a:t>
            </a:r>
            <a:r>
              <a:rPr lang="en-US" altLang="zh-CN" sz="2400" dirty="0" err="1">
                <a:hlinkClick r:id="rId5"/>
              </a:rPr>
              <a:t>OpenAI</a:t>
            </a:r>
            <a:r>
              <a:rPr lang="zh-CN" altLang="en-US" sz="2400" dirty="0">
                <a:hlinkClick r:id="rId5"/>
              </a:rPr>
              <a:t> </a:t>
            </a:r>
            <a:r>
              <a:rPr lang="en-US" altLang="zh-CN" sz="2400" dirty="0">
                <a:hlinkClick r:id="rId5"/>
              </a:rPr>
              <a:t>Blog)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hlinkClick r:id="rId6"/>
              </a:rPr>
              <a:t>StarCraft II RL Tutorial 1: StarCraft II RL Tutorial 1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hlinkClick r:id="rId7"/>
              </a:rPr>
              <a:t>StarCraft II RL Tutorial 2: </a:t>
            </a:r>
            <a:r>
              <a:rPr lang="en-US" altLang="zh-CN" sz="2400" dirty="0" err="1">
                <a:hlinkClick r:id="rId7"/>
              </a:rPr>
              <a:t>Deepmind's</a:t>
            </a:r>
            <a:r>
              <a:rPr lang="en-US" altLang="zh-CN" sz="2400" dirty="0">
                <a:hlinkClick r:id="rId7"/>
              </a:rPr>
              <a:t> pysc2: Observations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>
                <a:hlinkClick r:id="rId8"/>
              </a:rPr>
              <a:t>OpenAI</a:t>
            </a:r>
            <a:r>
              <a:rPr lang="zh-CN" altLang="en-US" sz="2400" dirty="0">
                <a:hlinkClick r:id="rId8"/>
              </a:rPr>
              <a:t>发布</a:t>
            </a:r>
            <a:r>
              <a:rPr lang="en-US" altLang="zh-CN" sz="2400" dirty="0">
                <a:hlinkClick r:id="rId8"/>
              </a:rPr>
              <a:t>8</a:t>
            </a:r>
            <a:r>
              <a:rPr lang="zh-CN" altLang="en-US" sz="2400" dirty="0">
                <a:hlinkClick r:id="rId8"/>
              </a:rPr>
              <a:t>个仿真机器人环境和</a:t>
            </a:r>
            <a:r>
              <a:rPr lang="en-US" altLang="zh-CN" sz="2400" dirty="0">
                <a:hlinkClick r:id="rId8"/>
              </a:rPr>
              <a:t>HER</a:t>
            </a:r>
            <a:r>
              <a:rPr lang="zh-CN" altLang="en-US" sz="2400" dirty="0">
                <a:hlinkClick r:id="rId8"/>
              </a:rPr>
              <a:t>实现：可用于训练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hlinkClick r:id="rId9"/>
              </a:rPr>
              <a:t>Blog:</a:t>
            </a:r>
            <a:r>
              <a:rPr lang="zh-CN" altLang="en-US" sz="2400" dirty="0">
                <a:hlinkClick r:id="rId9"/>
              </a:rPr>
              <a:t> </a:t>
            </a:r>
            <a:r>
              <a:rPr lang="en-US" altLang="zh-CN" sz="2400" dirty="0">
                <a:hlinkClick r:id="rId9"/>
              </a:rPr>
              <a:t>Ingredients for</a:t>
            </a:r>
            <a:r>
              <a:rPr lang="zh-CN" altLang="en-US" sz="2400" dirty="0">
                <a:hlinkClick r:id="rId9"/>
              </a:rPr>
              <a:t> </a:t>
            </a:r>
            <a:r>
              <a:rPr lang="en-US" altLang="zh-CN" sz="2400" dirty="0">
                <a:hlinkClick r:id="rId9"/>
              </a:rPr>
              <a:t>Robotics Research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hlinkClick r:id="rId10"/>
              </a:rPr>
              <a:t>Blog:</a:t>
            </a:r>
            <a:r>
              <a:rPr lang="zh-CN" altLang="en-US" sz="2400" dirty="0">
                <a:hlinkClick r:id="rId10"/>
              </a:rPr>
              <a:t> </a:t>
            </a:r>
            <a:r>
              <a:rPr lang="en-US" altLang="zh-CN" sz="2400" dirty="0">
                <a:hlinkClick r:id="rId10"/>
              </a:rPr>
              <a:t>Learning from mistakes with Hindsight Experience Replay</a:t>
            </a: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61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17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8D494F74-AF66-F742-9EA3-491661731D68}"/>
              </a:ext>
            </a:extLst>
          </p:cNvPr>
          <p:cNvSpPr txBox="1">
            <a:spLocks/>
          </p:cNvSpPr>
          <p:nvPr/>
        </p:nvSpPr>
        <p:spPr>
          <a:xfrm>
            <a:off x="368968" y="363204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/>
              <a:t>Deep</a:t>
            </a:r>
            <a:r>
              <a:rPr lang="zh-CN" altLang="en-US" b="1" dirty="0"/>
              <a:t> </a:t>
            </a:r>
            <a:r>
              <a:rPr lang="en-US" altLang="zh-CN" b="1" dirty="0"/>
              <a:t>RL</a:t>
            </a:r>
            <a:r>
              <a:rPr lang="zh-CN" altLang="en-US" b="1" dirty="0"/>
              <a:t> </a:t>
            </a:r>
            <a:r>
              <a:rPr lang="en-US" altLang="zh-CN" b="1" dirty="0"/>
              <a:t>Success</a:t>
            </a:r>
            <a:r>
              <a:rPr lang="zh-CN" altLang="en-US" b="1" dirty="0"/>
              <a:t> </a:t>
            </a:r>
            <a:r>
              <a:rPr lang="en-US" altLang="zh-CN" b="1" dirty="0"/>
              <a:t>Stories</a:t>
            </a:r>
            <a:r>
              <a:rPr lang="zh-CN" altLang="en-US" b="1" dirty="0"/>
              <a:t> </a:t>
            </a:r>
            <a:endParaRPr lang="en-US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D21C6A8-322C-364B-A6F2-2DD2037ECF0B}"/>
              </a:ext>
            </a:extLst>
          </p:cNvPr>
          <p:cNvGrpSpPr/>
          <p:nvPr/>
        </p:nvGrpSpPr>
        <p:grpSpPr>
          <a:xfrm>
            <a:off x="948985" y="1758639"/>
            <a:ext cx="10294031" cy="3772583"/>
            <a:chOff x="948985" y="1758639"/>
            <a:chExt cx="10294031" cy="3772583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EA6A06E6-F572-DE43-9526-06677F2CA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8985" y="1758639"/>
              <a:ext cx="10294031" cy="37725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DDE3DAFC-8A48-3A45-A4DC-FFBFA8485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14329" y="4330850"/>
              <a:ext cx="1928687" cy="12003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4206DF-4207-1544-9A13-877B8D40E32D}"/>
              </a:ext>
            </a:extLst>
          </p:cNvPr>
          <p:cNvSpPr txBox="1"/>
          <p:nvPr/>
        </p:nvSpPr>
        <p:spPr>
          <a:xfrm>
            <a:off x="5363267" y="5574454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OpenAI,</a:t>
            </a:r>
            <a:r>
              <a:rPr lang="zh-CN" altLang="en-US"/>
              <a:t> </a:t>
            </a:r>
            <a:r>
              <a:rPr lang="en-US" altLang="zh-CN"/>
              <a:t>2018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0C275A-2498-412B-9914-3488886CD400}" type="slidenum">
              <a:rPr lang="zh-CN" altLang="en-US" smtClean="0"/>
              <a:pPr/>
              <a:t>6</a:t>
            </a:fld>
            <a:r>
              <a:rPr lang="en-US" altLang="zh-CN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456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xmlns="" id="{21A58AA9-442E-47BA-8B31-DA494A6BE06D}"/>
              </a:ext>
            </a:extLst>
          </p:cNvPr>
          <p:cNvSpPr txBox="1">
            <a:spLocks/>
          </p:cNvSpPr>
          <p:nvPr/>
        </p:nvSpPr>
        <p:spPr>
          <a:xfrm>
            <a:off x="208261" y="545340"/>
            <a:ext cx="5887739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en-US" b="1" dirty="0"/>
              <a:t>Why StarCraft II?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7AA7F1-F0D1-4BEC-BFF9-4F5C890A7DB5}"/>
              </a:ext>
            </a:extLst>
          </p:cNvPr>
          <p:cNvSpPr/>
          <p:nvPr/>
        </p:nvSpPr>
        <p:spPr>
          <a:xfrm>
            <a:off x="2352454" y="4634493"/>
            <a:ext cx="73580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Clr>
                <a:srgbClr val="4F81BD"/>
              </a:buClr>
              <a:buFont typeface="Wingdings" panose="05000000000000000000" pitchFamily="2" charset="2"/>
              <a:buChar char="n"/>
            </a:pPr>
            <a:r>
              <a:rPr lang="en-US" altLang="zh-CN" sz="2800" dirty="0" smtClean="0"/>
              <a:t>More difficult and close </a:t>
            </a:r>
            <a:r>
              <a:rPr lang="en-US" altLang="zh-CN" sz="2800" dirty="0"/>
              <a:t>to the real scenes</a:t>
            </a:r>
          </a:p>
          <a:p>
            <a:pPr marL="742950" lvl="1" indent="-285750">
              <a:buClr>
                <a:srgbClr val="4F81BD"/>
              </a:buClr>
              <a:buFont typeface="Wingdings" panose="05000000000000000000" pitchFamily="2" charset="2"/>
              <a:buChar char="n"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Rich streams of observable data</a:t>
            </a:r>
            <a:endParaRPr lang="en-US" altLang="zh-CN" sz="2800" dirty="0"/>
          </a:p>
          <a:p>
            <a:pPr marL="742950" lvl="1" indent="-285750">
              <a:buClr>
                <a:srgbClr val="4F81BD"/>
              </a:buClr>
              <a:buFont typeface="Wingdings" panose="05000000000000000000" pitchFamily="2" charset="2"/>
              <a:buChar char="n"/>
            </a:pPr>
            <a:r>
              <a:rPr lang="zh-CN" altLang="en-US" sz="2800" dirty="0" smtClean="0"/>
              <a:t>  </a:t>
            </a:r>
            <a:r>
              <a:rPr lang="en-US" altLang="zh-CN" sz="2800" dirty="0" smtClean="0"/>
              <a:t>Simulations can be run at scale</a:t>
            </a:r>
          </a:p>
          <a:p>
            <a:pPr marL="742950" lvl="1" indent="-285750">
              <a:buClr>
                <a:srgbClr val="4F81BD"/>
              </a:buClr>
              <a:buFont typeface="Wingdings" panose="05000000000000000000" pitchFamily="2" charset="2"/>
              <a:buChar char="n"/>
            </a:pPr>
            <a:r>
              <a:rPr lang="zh-CN" altLang="en-US" sz="2800" dirty="0" smtClean="0"/>
              <a:t>  </a:t>
            </a:r>
            <a:r>
              <a:rPr lang="en-US" altLang="zh-CN" sz="2800" dirty="0" smtClean="0"/>
              <a:t>Clear objective of success</a:t>
            </a:r>
            <a:endParaRPr lang="zh-CN" altLang="en-US" sz="2800" dirty="0"/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xmlns="" id="{576D96E9-7D70-45C4-91A4-57DD0B60E0FA}"/>
              </a:ext>
            </a:extLst>
          </p:cNvPr>
          <p:cNvSpPr/>
          <p:nvPr/>
        </p:nvSpPr>
        <p:spPr>
          <a:xfrm rot="16200000">
            <a:off x="6116966" y="2562823"/>
            <a:ext cx="997528" cy="1256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8B5CED6-B098-4A2E-A42F-F535C2661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99" y="1648623"/>
            <a:ext cx="1775635" cy="10871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D57A120-8BD8-4CA2-97CA-28134EEF8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559" y="1593568"/>
            <a:ext cx="2055778" cy="11114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7D99AFE-885F-40AE-98E7-4C007F27A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236" y="2735747"/>
            <a:ext cx="2302358" cy="15248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C2578CE-B4A9-4CCB-912B-BA0E0C6B2B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7246" y="2705025"/>
            <a:ext cx="1295400" cy="138112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897C3245-B53A-479A-8174-328A51B8B43F}"/>
              </a:ext>
            </a:extLst>
          </p:cNvPr>
          <p:cNvSpPr/>
          <p:nvPr/>
        </p:nvSpPr>
        <p:spPr>
          <a:xfrm>
            <a:off x="8298814" y="3471910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Artificial general intelligence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9398190" y="3823406"/>
            <a:ext cx="1359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/>
              <a:t>AGI</a:t>
            </a:r>
            <a:endParaRPr lang="zh-CN" altLang="en-US" sz="40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013" y="1662232"/>
            <a:ext cx="3076224" cy="1728447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7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288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xmlns="" id="{21A58AA9-442E-47BA-8B31-DA494A6BE06D}"/>
              </a:ext>
            </a:extLst>
          </p:cNvPr>
          <p:cNvSpPr txBox="1">
            <a:spLocks/>
          </p:cNvSpPr>
          <p:nvPr/>
        </p:nvSpPr>
        <p:spPr>
          <a:xfrm>
            <a:off x="208261" y="545340"/>
            <a:ext cx="5887739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en-US" b="1" dirty="0"/>
              <a:t>Why StarCraft II?</a:t>
            </a:r>
          </a:p>
        </p:txBody>
      </p:sp>
      <p:sp>
        <p:nvSpPr>
          <p:cNvPr id="9" name="Oval 103">
            <a:extLst>
              <a:ext uri="{FF2B5EF4-FFF2-40B4-BE49-F238E27FC236}">
                <a16:creationId xmlns:a16="http://schemas.microsoft.com/office/drawing/2014/main" xmlns="" id="{3EC0327A-7AA2-4D07-8370-006FBE79F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122" y="2253359"/>
            <a:ext cx="585788" cy="585787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Oval 106">
            <a:extLst>
              <a:ext uri="{FF2B5EF4-FFF2-40B4-BE49-F238E27FC236}">
                <a16:creationId xmlns:a16="http://schemas.microsoft.com/office/drawing/2014/main" xmlns="" id="{9C0CBBFC-2B4D-4422-A259-58AB8C2B9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261" y="3365501"/>
            <a:ext cx="585788" cy="585787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 sz="240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Oval 109">
            <a:extLst>
              <a:ext uri="{FF2B5EF4-FFF2-40B4-BE49-F238E27FC236}">
                <a16:creationId xmlns:a16="http://schemas.microsoft.com/office/drawing/2014/main" xmlns="" id="{08D4E78E-22ED-4C2B-B762-EEB61898D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261" y="4478338"/>
            <a:ext cx="585788" cy="585788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xmlns="" id="{2539D1F8-6CE8-4F0F-840F-45A1ED2FB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122" y="2295526"/>
            <a:ext cx="661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b="1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xmlns="" id="{B15AD09B-9FB4-477E-B949-294C5A9A4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818" y="3400284"/>
            <a:ext cx="661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b="1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F22A962-3FC8-40CE-A093-7DB70FD46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13" y="4510293"/>
            <a:ext cx="661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b="1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xmlns="" id="{312A6663-CB26-4204-9ED8-F70A97D7B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958" y="2116871"/>
            <a:ext cx="36123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2400" b="1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Imperfect Information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xmlns="" id="{86F379F5-9342-4CA0-B54E-B6158EE64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722" y="2529879"/>
            <a:ext cx="37535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18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guess what the opponent is doing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xmlns="" id="{45F997F5-9F45-4AE6-983B-3E0F5F4F3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959" y="3311526"/>
            <a:ext cx="3227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2400" b="1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Huge Action Space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xmlns="" id="{CF32ECD0-DB26-4B93-A8AB-8FCAA7A13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958" y="3680858"/>
            <a:ext cx="42652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18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need for hierarchical actions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xmlns="" id="{FE000BD7-87D5-4BCC-99B6-933FF4075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959" y="4388449"/>
            <a:ext cx="3758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2400" b="1" dirty="0" smtClean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Economy System</a:t>
            </a:r>
            <a:endParaRPr lang="en-US" altLang="zh-CN" sz="2400" b="1" dirty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xmlns="" id="{D67E052D-9FBC-4D11-B5C7-7E8FD4817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722" y="4797426"/>
            <a:ext cx="36075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18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resource management, expanding vs. </a:t>
            </a:r>
            <a:r>
              <a:rPr lang="en-US" altLang="zh-CN" sz="1800" dirty="0" err="1" smtClean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defence</a:t>
            </a:r>
            <a:endParaRPr lang="en-US" altLang="zh-CN" sz="1800" dirty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Oval 103">
            <a:extLst>
              <a:ext uri="{FF2B5EF4-FFF2-40B4-BE49-F238E27FC236}">
                <a16:creationId xmlns:a16="http://schemas.microsoft.com/office/drawing/2014/main" xmlns="" id="{83F3D7E0-8709-4E8B-BD43-C5FC1C349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620" y="2172915"/>
            <a:ext cx="585788" cy="585787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Oval 106">
            <a:extLst>
              <a:ext uri="{FF2B5EF4-FFF2-40B4-BE49-F238E27FC236}">
                <a16:creationId xmlns:a16="http://schemas.microsoft.com/office/drawing/2014/main" xmlns="" id="{77123153-7EF2-46E6-B4FE-94A7FD604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2712" y="3306251"/>
            <a:ext cx="585788" cy="585787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 sz="240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Oval 109">
            <a:extLst>
              <a:ext uri="{FF2B5EF4-FFF2-40B4-BE49-F238E27FC236}">
                <a16:creationId xmlns:a16="http://schemas.microsoft.com/office/drawing/2014/main" xmlns="" id="{757205B5-45A6-46B0-BDFA-DF088DCE1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7206" y="4413431"/>
            <a:ext cx="585788" cy="585788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xmlns="" id="{AD283325-F1C7-4004-A445-010212BC3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858" y="2206844"/>
            <a:ext cx="661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04</a:t>
            </a:r>
            <a:endParaRPr lang="zh-CN" altLang="en-US" b="1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xmlns="" id="{67AD8111-C1C4-496F-9081-942C75A95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2712" y="3326651"/>
            <a:ext cx="661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05</a:t>
            </a:r>
            <a:endParaRPr lang="zh-CN" altLang="en-US" b="1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xmlns="" id="{983D0051-5C18-48AF-9441-D7BDDAE42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620" y="4442478"/>
            <a:ext cx="661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06</a:t>
            </a:r>
            <a:endParaRPr lang="zh-CN" altLang="en-US" b="1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xmlns="" id="{4E0F2AC2-DFCC-4D8D-9B51-AD6C17E18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456" y="2036427"/>
            <a:ext cx="36123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2400" b="1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Real-Time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xmlns="" id="{14C85462-9E69-4487-BB2B-594E5E24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220" y="2363679"/>
            <a:ext cx="3753599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18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simultaneous, fast paced decisions  </a:t>
            </a:r>
          </a:p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18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multi-tasking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xmlns="" id="{071068B5-04C3-41E1-807A-55404B83D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457" y="3231082"/>
            <a:ext cx="3227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2400" b="1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Long Pay-Off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xmlns="" id="{AA21BBBD-9D25-424A-8DD4-32D3BF6BF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456" y="3600414"/>
            <a:ext cx="4265278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18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strategy more important than micro</a:t>
            </a:r>
          </a:p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endParaRPr lang="en-US" altLang="zh-CN" sz="1800" dirty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xmlns="" id="{5137CC8D-16AB-4823-92BE-AB547490B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456" y="4308005"/>
            <a:ext cx="32638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2400" b="1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3 Asymmetric Races </a:t>
            </a: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xmlns="" id="{9D372607-C627-40D6-A85D-9F2ED65DD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220" y="4716982"/>
            <a:ext cx="36075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18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each with their own  strengths and weaknesses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7B892BF0-2656-41D3-9885-D94D27EB55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76" y="255069"/>
            <a:ext cx="1996039" cy="9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6294-AD18-49D6-BF3C-B670781A61E4}" type="slidenum">
              <a:rPr lang="zh-CN" altLang="en-US" b="1" smtClean="0"/>
              <a:pPr/>
              <a:t>8</a:t>
            </a:fld>
            <a:r>
              <a:rPr lang="en-US" altLang="zh-CN" b="1" smtClean="0"/>
              <a:t>/58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608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19459</TotalTime>
  <Words>4128</Words>
  <Application>Microsoft Office PowerPoint</Application>
  <PresentationFormat>宽屏</PresentationFormat>
  <Paragraphs>751</Paragraphs>
  <Slides>62</Slides>
  <Notes>51</Notes>
  <HiddenSlides>3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76" baseType="lpstr">
      <vt:lpstr>DengXian</vt:lpstr>
      <vt:lpstr>DengXian</vt:lpstr>
      <vt:lpstr>宋体</vt:lpstr>
      <vt:lpstr>宋体</vt:lpstr>
      <vt:lpstr>Microsoft YaHei</vt:lpstr>
      <vt:lpstr>Microsoft YaHei</vt:lpstr>
      <vt:lpstr>Arial</vt:lpstr>
      <vt:lpstr>Arial</vt:lpstr>
      <vt:lpstr>Calibri</vt:lpstr>
      <vt:lpstr>Calibri Light</vt:lpstr>
      <vt:lpstr>Cambria Math</vt:lpstr>
      <vt:lpstr>Times New Roman</vt:lpstr>
      <vt:lpstr>Wingdings</vt:lpstr>
      <vt:lpstr>1_自定义设计方案</vt:lpstr>
      <vt:lpstr>Deep RL for StarCraft II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Mini Games</vt:lpstr>
      <vt:lpstr>PowerPoint 演示文稿</vt:lpstr>
      <vt:lpstr>Deepmind Baseline Method [Vinyals et al., 2017]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CollectMineralShards</vt:lpstr>
      <vt:lpstr>Method</vt:lpstr>
      <vt:lpstr>Results</vt:lpstr>
      <vt:lpstr>PowerPoint 演示文稿</vt:lpstr>
      <vt:lpstr>Result Analysis</vt:lpstr>
      <vt:lpstr>Inspired work</vt:lpstr>
      <vt:lpstr>Reward Shaping</vt:lpstr>
      <vt:lpstr>Reward Shaping</vt:lpstr>
      <vt:lpstr>A2C with Reward Shaping</vt:lpstr>
      <vt:lpstr>PowerPoint 演示文稿</vt:lpstr>
      <vt:lpstr>Result Analysis</vt:lpstr>
      <vt:lpstr>BuildMarines</vt:lpstr>
      <vt:lpstr>BuildMarines</vt:lpstr>
      <vt:lpstr>Why hard?</vt:lpstr>
      <vt:lpstr>Bad Results Reason Analysis</vt:lpstr>
      <vt:lpstr>Bad Results Reason Analysis</vt:lpstr>
      <vt:lpstr>Bad Results Reason Analysis</vt:lpstr>
      <vt:lpstr>Bad Results Reason Analysis</vt:lpstr>
      <vt:lpstr>Bad Results Reason Analysis</vt:lpstr>
      <vt:lpstr>Our Intuition</vt:lpstr>
      <vt:lpstr>PowerPoint 演示文稿</vt:lpstr>
      <vt:lpstr>Our Intuition</vt:lpstr>
      <vt:lpstr>Our Intuition</vt:lpstr>
      <vt:lpstr>Our Intuition</vt:lpstr>
      <vt:lpstr>Hierarchical Modeling for BuildMarines</vt:lpstr>
      <vt:lpstr>Hierarchical Modeling for BuildMarines</vt:lpstr>
      <vt:lpstr>State space</vt:lpstr>
      <vt:lpstr>Learning Framework</vt:lpstr>
      <vt:lpstr>PowerPoint 演示文稿</vt:lpstr>
      <vt:lpstr>Result Analysis</vt:lpstr>
      <vt:lpstr>How to Transfer</vt:lpstr>
      <vt:lpstr>PowerPoint 演示文稿</vt:lpstr>
      <vt:lpstr>Low-level policies:  Rule-based -&gt; Learning-based</vt:lpstr>
      <vt:lpstr>Delayed Rewards in StarCraft II</vt:lpstr>
      <vt:lpstr>PowerPoint 演示文稿</vt:lpstr>
      <vt:lpstr>Thanks All!</vt:lpstr>
      <vt:lpstr>Reference</vt:lpstr>
      <vt:lpstr>Reference</vt:lpstr>
      <vt:lpstr>Reference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Wu Coral</dc:creator>
  <cp:lastModifiedBy>刘 明桓</cp:lastModifiedBy>
  <cp:revision>662</cp:revision>
  <cp:lastPrinted>2018-08-20T11:30:09Z</cp:lastPrinted>
  <dcterms:created xsi:type="dcterms:W3CDTF">2014-01-14T12:05:24Z</dcterms:created>
  <dcterms:modified xsi:type="dcterms:W3CDTF">2018-08-22T04:25:29Z</dcterms:modified>
</cp:coreProperties>
</file>